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Barlow"/>
      <p:regular r:id="rId16"/>
    </p:embeddedFont>
    <p:embeddedFont>
      <p:font typeface="Barlow"/>
      <p:regular r:id="rId17"/>
    </p:embeddedFont>
    <p:embeddedFont>
      <p:font typeface="Barlow"/>
      <p:regular r:id="rId18"/>
    </p:embeddedFont>
    <p:embeddedFont>
      <p:font typeface="Barlow"/>
      <p:regular r:id="rId19"/>
    </p:embeddedFont>
    <p:embeddedFont>
      <p:font typeface="Montserrat"/>
      <p:regular r:id="rId20"/>
    </p:embeddedFont>
    <p:embeddedFont>
      <p:font typeface="Montserrat"/>
      <p:regular r:id="rId21"/>
    </p:embeddedFont>
    <p:embeddedFont>
      <p:font typeface="Montserrat"/>
      <p:regular r:id="rId22"/>
    </p:embeddedFont>
    <p:embeddedFont>
      <p:font typeface="Montserra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2546152"/>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Currency Converter: Navigating a Globalized World</a:t>
            </a:r>
            <a:endParaRPr lang="en-US" sz="4450" dirty="0"/>
          </a:p>
        </p:txBody>
      </p:sp>
      <p:sp>
        <p:nvSpPr>
          <p:cNvPr id="4" name="Text 1"/>
          <p:cNvSpPr/>
          <p:nvPr/>
        </p:nvSpPr>
        <p:spPr>
          <a:xfrm>
            <a:off x="758309" y="4296489"/>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Currency converters are vital in our interconnected world. They facilitate the massive daily forex market volume. These tools are essential for travel, commerce, and finance. They seamlessly bridge over 180 global currencies.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186488" y="551140"/>
            <a:ext cx="7743825" cy="1316117"/>
          </a:xfrm>
          <a:prstGeom prst="rect">
            <a:avLst/>
          </a:prstGeom>
          <a:noFill/>
          <a:ln/>
        </p:spPr>
        <p:txBody>
          <a:bodyPr wrap="square" lIns="0" tIns="0" rIns="0" bIns="0" rtlCol="0" anchor="t"/>
          <a:lstStyle/>
          <a:p>
            <a:pPr algn="l" indent="0" marL="0">
              <a:lnSpc>
                <a:spcPts val="5150"/>
              </a:lnSpc>
              <a:buNone/>
            </a:pPr>
            <a:r>
              <a:rPr lang="en-US" sz="4100" b="1" dirty="0">
                <a:solidFill>
                  <a:srgbClr val="2E3C4E"/>
                </a:solidFill>
                <a:latin typeface="Barlow Bold" pitchFamily="34" charset="0"/>
                <a:ea typeface="Barlow Bold" pitchFamily="34" charset="-122"/>
                <a:cs typeface="Barlow Bold" pitchFamily="34" charset="-120"/>
              </a:rPr>
              <a:t>The Growing Need for Seamless Conversion</a:t>
            </a:r>
            <a:endParaRPr lang="en-US" sz="4100" dirty="0"/>
          </a:p>
        </p:txBody>
      </p:sp>
      <p:sp>
        <p:nvSpPr>
          <p:cNvPr id="4" name="Shape 1"/>
          <p:cNvSpPr/>
          <p:nvPr/>
        </p:nvSpPr>
        <p:spPr>
          <a:xfrm>
            <a:off x="6186488" y="2167295"/>
            <a:ext cx="450056" cy="450056"/>
          </a:xfrm>
          <a:prstGeom prst="roundRect">
            <a:avLst>
              <a:gd name="adj" fmla="val 66677"/>
            </a:avLst>
          </a:prstGeom>
          <a:solidFill>
            <a:srgbClr val="D4E9F7"/>
          </a:solidFill>
          <a:ln w="7620">
            <a:solidFill>
              <a:srgbClr val="BACFDD"/>
            </a:solidFill>
            <a:prstDash val="solid"/>
          </a:ln>
        </p:spPr>
      </p:sp>
      <p:pic>
        <p:nvPicPr>
          <p:cNvPr id="5" name="Image 1" descr="preencoded.png">    </p:cNvPr>
          <p:cNvPicPr>
            <a:picLocks noChangeAspect="1"/>
          </p:cNvPicPr>
          <p:nvPr/>
        </p:nvPicPr>
        <p:blipFill>
          <a:blip r:embed="rId2"/>
          <a:stretch>
            <a:fillRect/>
          </a:stretch>
        </p:blipFill>
        <p:spPr>
          <a:xfrm>
            <a:off x="6253579" y="2194917"/>
            <a:ext cx="315873" cy="394811"/>
          </a:xfrm>
          <a:prstGeom prst="rect">
            <a:avLst/>
          </a:prstGeom>
        </p:spPr>
      </p:pic>
      <p:sp>
        <p:nvSpPr>
          <p:cNvPr id="6" name="Text 2"/>
          <p:cNvSpPr/>
          <p:nvPr/>
        </p:nvSpPr>
        <p:spPr>
          <a:xfrm>
            <a:off x="6836569" y="2235994"/>
            <a:ext cx="2632234" cy="328970"/>
          </a:xfrm>
          <a:prstGeom prst="rect">
            <a:avLst/>
          </a:prstGeom>
          <a:noFill/>
          <a:ln/>
        </p:spPr>
        <p:txBody>
          <a:bodyPr wrap="none" lIns="0" tIns="0" rIns="0" bIns="0" rtlCol="0" anchor="t"/>
          <a:lstStyle/>
          <a:p>
            <a:pPr algn="l" indent="0" marL="0">
              <a:lnSpc>
                <a:spcPts val="2550"/>
              </a:lnSpc>
              <a:buNone/>
            </a:pPr>
            <a:r>
              <a:rPr lang="en-US" sz="2050" b="1" dirty="0">
                <a:solidFill>
                  <a:srgbClr val="384653"/>
                </a:solidFill>
                <a:latin typeface="Barlow Bold" pitchFamily="34" charset="0"/>
                <a:ea typeface="Barlow Bold" pitchFamily="34" charset="-122"/>
                <a:cs typeface="Barlow Bold" pitchFamily="34" charset="-120"/>
              </a:rPr>
              <a:t>E-commerce Growth</a:t>
            </a:r>
            <a:endParaRPr lang="en-US" sz="2050" dirty="0"/>
          </a:p>
        </p:txBody>
      </p:sp>
      <p:sp>
        <p:nvSpPr>
          <p:cNvPr id="7" name="Text 3"/>
          <p:cNvSpPr/>
          <p:nvPr/>
        </p:nvSpPr>
        <p:spPr>
          <a:xfrm>
            <a:off x="6836569" y="2684978"/>
            <a:ext cx="7093744" cy="640080"/>
          </a:xfrm>
          <a:prstGeom prst="rect">
            <a:avLst/>
          </a:prstGeom>
          <a:noFill/>
          <a:ln/>
        </p:spPr>
        <p:txBody>
          <a:bodyPr wrap="square" lIns="0" tIns="0" rIns="0" bIns="0" rtlCol="0" anchor="t"/>
          <a:lstStyle/>
          <a:p>
            <a:pPr algn="l" indent="0" marL="0">
              <a:lnSpc>
                <a:spcPts val="2500"/>
              </a:lnSpc>
              <a:buNone/>
            </a:pPr>
            <a:r>
              <a:rPr lang="en-US" sz="1550" dirty="0">
                <a:solidFill>
                  <a:srgbClr val="384653"/>
                </a:solidFill>
                <a:latin typeface="Montserrat" pitchFamily="34" charset="0"/>
                <a:ea typeface="Montserrat" pitchFamily="34" charset="-122"/>
                <a:cs typeface="Montserrat" pitchFamily="34" charset="-120"/>
              </a:rPr>
              <a:t>Cross-border e-commerce reached $1.25 trillion. This highlights global purchasing power.</a:t>
            </a:r>
            <a:endParaRPr lang="en-US" sz="1550" dirty="0"/>
          </a:p>
        </p:txBody>
      </p:sp>
      <p:sp>
        <p:nvSpPr>
          <p:cNvPr id="8" name="Shape 4"/>
          <p:cNvSpPr/>
          <p:nvPr/>
        </p:nvSpPr>
        <p:spPr>
          <a:xfrm>
            <a:off x="6186488" y="3725108"/>
            <a:ext cx="450056" cy="450056"/>
          </a:xfrm>
          <a:prstGeom prst="roundRect">
            <a:avLst>
              <a:gd name="adj" fmla="val 66677"/>
            </a:avLst>
          </a:prstGeom>
          <a:solidFill>
            <a:srgbClr val="D4E9F7"/>
          </a:solidFill>
          <a:ln w="7620">
            <a:solidFill>
              <a:srgbClr val="BACFDD"/>
            </a:solidFill>
            <a:prstDash val="solid"/>
          </a:ln>
        </p:spPr>
      </p:sp>
      <p:pic>
        <p:nvPicPr>
          <p:cNvPr id="9" name="Image 2" descr="preencoded.png">    </p:cNvPr>
          <p:cNvPicPr>
            <a:picLocks noChangeAspect="1"/>
          </p:cNvPicPr>
          <p:nvPr/>
        </p:nvPicPr>
        <p:blipFill>
          <a:blip r:embed="rId3"/>
          <a:stretch>
            <a:fillRect/>
          </a:stretch>
        </p:blipFill>
        <p:spPr>
          <a:xfrm>
            <a:off x="6253579" y="3752731"/>
            <a:ext cx="315873" cy="394811"/>
          </a:xfrm>
          <a:prstGeom prst="rect">
            <a:avLst/>
          </a:prstGeom>
        </p:spPr>
      </p:pic>
      <p:sp>
        <p:nvSpPr>
          <p:cNvPr id="10" name="Text 5"/>
          <p:cNvSpPr/>
          <p:nvPr/>
        </p:nvSpPr>
        <p:spPr>
          <a:xfrm>
            <a:off x="6836569" y="3793808"/>
            <a:ext cx="2632234" cy="328970"/>
          </a:xfrm>
          <a:prstGeom prst="rect">
            <a:avLst/>
          </a:prstGeom>
          <a:noFill/>
          <a:ln/>
        </p:spPr>
        <p:txBody>
          <a:bodyPr wrap="none" lIns="0" tIns="0" rIns="0" bIns="0" rtlCol="0" anchor="t"/>
          <a:lstStyle/>
          <a:p>
            <a:pPr algn="l" indent="0" marL="0">
              <a:lnSpc>
                <a:spcPts val="2550"/>
              </a:lnSpc>
              <a:buNone/>
            </a:pPr>
            <a:r>
              <a:rPr lang="en-US" sz="2050" b="1" dirty="0">
                <a:solidFill>
                  <a:srgbClr val="384653"/>
                </a:solidFill>
                <a:latin typeface="Barlow Bold" pitchFamily="34" charset="0"/>
                <a:ea typeface="Barlow Bold" pitchFamily="34" charset="-122"/>
                <a:cs typeface="Barlow Bold" pitchFamily="34" charset="-120"/>
              </a:rPr>
              <a:t>Remittance Volume</a:t>
            </a:r>
            <a:endParaRPr lang="en-US" sz="2050" dirty="0"/>
          </a:p>
        </p:txBody>
      </p:sp>
      <p:sp>
        <p:nvSpPr>
          <p:cNvPr id="11" name="Text 6"/>
          <p:cNvSpPr/>
          <p:nvPr/>
        </p:nvSpPr>
        <p:spPr>
          <a:xfrm>
            <a:off x="6836569" y="4242792"/>
            <a:ext cx="7093744" cy="640080"/>
          </a:xfrm>
          <a:prstGeom prst="rect">
            <a:avLst/>
          </a:prstGeom>
          <a:noFill/>
          <a:ln/>
        </p:spPr>
        <p:txBody>
          <a:bodyPr wrap="square" lIns="0" tIns="0" rIns="0" bIns="0" rtlCol="0" anchor="t"/>
          <a:lstStyle/>
          <a:p>
            <a:pPr algn="l" indent="0" marL="0">
              <a:lnSpc>
                <a:spcPts val="2500"/>
              </a:lnSpc>
              <a:buNone/>
            </a:pPr>
            <a:r>
              <a:rPr lang="en-US" sz="1550" dirty="0">
                <a:solidFill>
                  <a:srgbClr val="384653"/>
                </a:solidFill>
                <a:latin typeface="Montserrat" pitchFamily="34" charset="0"/>
                <a:ea typeface="Montserrat" pitchFamily="34" charset="-122"/>
                <a:cs typeface="Montserrat" pitchFamily="34" charset="-120"/>
              </a:rPr>
              <a:t>Global remittances totaled $831 billion in 2022. Families depend on easy money transfers.</a:t>
            </a:r>
            <a:endParaRPr lang="en-US" sz="1550" dirty="0"/>
          </a:p>
        </p:txBody>
      </p:sp>
      <p:sp>
        <p:nvSpPr>
          <p:cNvPr id="12" name="Shape 7"/>
          <p:cNvSpPr/>
          <p:nvPr/>
        </p:nvSpPr>
        <p:spPr>
          <a:xfrm>
            <a:off x="6186488" y="5282922"/>
            <a:ext cx="450056" cy="450056"/>
          </a:xfrm>
          <a:prstGeom prst="roundRect">
            <a:avLst>
              <a:gd name="adj" fmla="val 66677"/>
            </a:avLst>
          </a:prstGeom>
          <a:solidFill>
            <a:srgbClr val="D4E9F7"/>
          </a:solidFill>
          <a:ln w="7620">
            <a:solidFill>
              <a:srgbClr val="BACFDD"/>
            </a:solidFill>
            <a:prstDash val="solid"/>
          </a:ln>
        </p:spPr>
      </p:sp>
      <p:pic>
        <p:nvPicPr>
          <p:cNvPr id="13" name="Image 3" descr="preencoded.png">    </p:cNvPr>
          <p:cNvPicPr>
            <a:picLocks noChangeAspect="1"/>
          </p:cNvPicPr>
          <p:nvPr/>
        </p:nvPicPr>
        <p:blipFill>
          <a:blip r:embed="rId4"/>
          <a:stretch>
            <a:fillRect/>
          </a:stretch>
        </p:blipFill>
        <p:spPr>
          <a:xfrm>
            <a:off x="6253579" y="5310545"/>
            <a:ext cx="315873" cy="394811"/>
          </a:xfrm>
          <a:prstGeom prst="rect">
            <a:avLst/>
          </a:prstGeom>
        </p:spPr>
      </p:pic>
      <p:sp>
        <p:nvSpPr>
          <p:cNvPr id="14" name="Text 8"/>
          <p:cNvSpPr/>
          <p:nvPr/>
        </p:nvSpPr>
        <p:spPr>
          <a:xfrm>
            <a:off x="6836569" y="5351621"/>
            <a:ext cx="2632234" cy="328970"/>
          </a:xfrm>
          <a:prstGeom prst="rect">
            <a:avLst/>
          </a:prstGeom>
          <a:noFill/>
          <a:ln/>
        </p:spPr>
        <p:txBody>
          <a:bodyPr wrap="none" lIns="0" tIns="0" rIns="0" bIns="0" rtlCol="0" anchor="t"/>
          <a:lstStyle/>
          <a:p>
            <a:pPr algn="l" indent="0" marL="0">
              <a:lnSpc>
                <a:spcPts val="2550"/>
              </a:lnSpc>
              <a:buNone/>
            </a:pPr>
            <a:r>
              <a:rPr lang="en-US" sz="2050" b="1" dirty="0">
                <a:solidFill>
                  <a:srgbClr val="384653"/>
                </a:solidFill>
                <a:latin typeface="Barlow Bold" pitchFamily="34" charset="0"/>
                <a:ea typeface="Barlow Bold" pitchFamily="34" charset="-122"/>
                <a:cs typeface="Barlow Bold" pitchFamily="34" charset="-120"/>
              </a:rPr>
              <a:t>Tourism Revival</a:t>
            </a:r>
            <a:endParaRPr lang="en-US" sz="2050" dirty="0"/>
          </a:p>
        </p:txBody>
      </p:sp>
      <p:sp>
        <p:nvSpPr>
          <p:cNvPr id="15" name="Text 9"/>
          <p:cNvSpPr/>
          <p:nvPr/>
        </p:nvSpPr>
        <p:spPr>
          <a:xfrm>
            <a:off x="6836569" y="5800606"/>
            <a:ext cx="7093744" cy="640080"/>
          </a:xfrm>
          <a:prstGeom prst="rect">
            <a:avLst/>
          </a:prstGeom>
          <a:noFill/>
          <a:ln/>
        </p:spPr>
        <p:txBody>
          <a:bodyPr wrap="square" lIns="0" tIns="0" rIns="0" bIns="0" rtlCol="0" anchor="t"/>
          <a:lstStyle/>
          <a:p>
            <a:pPr algn="l" indent="0" marL="0">
              <a:lnSpc>
                <a:spcPts val="2500"/>
              </a:lnSpc>
              <a:buNone/>
            </a:pPr>
            <a:r>
              <a:rPr lang="en-US" sz="1550" dirty="0">
                <a:solidFill>
                  <a:srgbClr val="384653"/>
                </a:solidFill>
                <a:latin typeface="Montserrat" pitchFamily="34" charset="0"/>
                <a:ea typeface="Montserrat" pitchFamily="34" charset="-122"/>
                <a:cs typeface="Montserrat" pitchFamily="34" charset="-120"/>
              </a:rPr>
              <a:t>International tourism is rebounding strongly. It drives diverse currency needs.</a:t>
            </a:r>
            <a:endParaRPr lang="en-US" sz="1550" dirty="0"/>
          </a:p>
        </p:txBody>
      </p:sp>
      <p:sp>
        <p:nvSpPr>
          <p:cNvPr id="16" name="Shape 10"/>
          <p:cNvSpPr/>
          <p:nvPr/>
        </p:nvSpPr>
        <p:spPr>
          <a:xfrm>
            <a:off x="6186488" y="6840736"/>
            <a:ext cx="450056" cy="450056"/>
          </a:xfrm>
          <a:prstGeom prst="roundRect">
            <a:avLst>
              <a:gd name="adj" fmla="val 66677"/>
            </a:avLst>
          </a:prstGeom>
          <a:solidFill>
            <a:srgbClr val="D4E9F7"/>
          </a:solidFill>
          <a:ln w="7620">
            <a:solidFill>
              <a:srgbClr val="BACFDD"/>
            </a:solidFill>
            <a:prstDash val="solid"/>
          </a:ln>
        </p:spPr>
      </p:sp>
      <p:pic>
        <p:nvPicPr>
          <p:cNvPr id="17" name="Image 4" descr="preencoded.png">    </p:cNvPr>
          <p:cNvPicPr>
            <a:picLocks noChangeAspect="1"/>
          </p:cNvPicPr>
          <p:nvPr/>
        </p:nvPicPr>
        <p:blipFill>
          <a:blip r:embed="rId5"/>
          <a:stretch>
            <a:fillRect/>
          </a:stretch>
        </p:blipFill>
        <p:spPr>
          <a:xfrm>
            <a:off x="6253579" y="6868358"/>
            <a:ext cx="315873" cy="394811"/>
          </a:xfrm>
          <a:prstGeom prst="rect">
            <a:avLst/>
          </a:prstGeom>
        </p:spPr>
      </p:pic>
      <p:sp>
        <p:nvSpPr>
          <p:cNvPr id="18" name="Text 11"/>
          <p:cNvSpPr/>
          <p:nvPr/>
        </p:nvSpPr>
        <p:spPr>
          <a:xfrm>
            <a:off x="6836569" y="6909435"/>
            <a:ext cx="2632234" cy="328970"/>
          </a:xfrm>
          <a:prstGeom prst="rect">
            <a:avLst/>
          </a:prstGeom>
          <a:noFill/>
          <a:ln/>
        </p:spPr>
        <p:txBody>
          <a:bodyPr wrap="none" lIns="0" tIns="0" rIns="0" bIns="0" rtlCol="0" anchor="t"/>
          <a:lstStyle/>
          <a:p>
            <a:pPr algn="l" indent="0" marL="0">
              <a:lnSpc>
                <a:spcPts val="2550"/>
              </a:lnSpc>
              <a:buNone/>
            </a:pPr>
            <a:r>
              <a:rPr lang="en-US" sz="2050" b="1" dirty="0">
                <a:solidFill>
                  <a:srgbClr val="384653"/>
                </a:solidFill>
                <a:latin typeface="Barlow Bold" pitchFamily="34" charset="0"/>
                <a:ea typeface="Barlow Bold" pitchFamily="34" charset="-122"/>
                <a:cs typeface="Barlow Bold" pitchFamily="34" charset="-120"/>
              </a:rPr>
              <a:t>Transaction Flow</a:t>
            </a:r>
            <a:endParaRPr lang="en-US" sz="2050" dirty="0"/>
          </a:p>
        </p:txBody>
      </p:sp>
      <p:sp>
        <p:nvSpPr>
          <p:cNvPr id="19" name="Text 12"/>
          <p:cNvSpPr/>
          <p:nvPr/>
        </p:nvSpPr>
        <p:spPr>
          <a:xfrm>
            <a:off x="6836569" y="7358420"/>
            <a:ext cx="7093744" cy="320040"/>
          </a:xfrm>
          <a:prstGeom prst="rect">
            <a:avLst/>
          </a:prstGeom>
          <a:noFill/>
          <a:ln/>
        </p:spPr>
        <p:txBody>
          <a:bodyPr wrap="none" lIns="0" tIns="0" rIns="0" bIns="0" rtlCol="0" anchor="t"/>
          <a:lstStyle/>
          <a:p>
            <a:pPr algn="l" indent="0" marL="0">
              <a:lnSpc>
                <a:spcPts val="2500"/>
              </a:lnSpc>
              <a:buNone/>
            </a:pPr>
            <a:r>
              <a:rPr lang="en-US" sz="1550" dirty="0">
                <a:solidFill>
                  <a:srgbClr val="384653"/>
                </a:solidFill>
                <a:latin typeface="Montserrat" pitchFamily="34" charset="0"/>
                <a:ea typeface="Montserrat" pitchFamily="34" charset="-122"/>
                <a:cs typeface="Montserrat" pitchFamily="34" charset="-120"/>
              </a:rPr>
              <a:t>Converters eliminate friction. They ensure smooth global transactions.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639723"/>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How Currency Converters Work</a:t>
            </a:r>
            <a:endParaRPr lang="en-US" sz="4450" dirty="0"/>
          </a:p>
        </p:txBody>
      </p:sp>
      <p:pic>
        <p:nvPicPr>
          <p:cNvPr id="4" name="Image 1" descr="preencoded.png">    </p:cNvPr>
          <p:cNvPicPr>
            <a:picLocks noChangeAspect="1"/>
          </p:cNvPicPr>
          <p:nvPr/>
        </p:nvPicPr>
        <p:blipFill>
          <a:blip r:embed="rId2"/>
          <a:stretch>
            <a:fillRect/>
          </a:stretch>
        </p:blipFill>
        <p:spPr>
          <a:xfrm>
            <a:off x="6244709" y="2390061"/>
            <a:ext cx="1083231" cy="1299924"/>
          </a:xfrm>
          <a:prstGeom prst="rect">
            <a:avLst/>
          </a:prstGeom>
        </p:spPr>
      </p:pic>
      <p:sp>
        <p:nvSpPr>
          <p:cNvPr id="5" name="Text 1"/>
          <p:cNvSpPr/>
          <p:nvPr/>
        </p:nvSpPr>
        <p:spPr>
          <a:xfrm>
            <a:off x="7544514" y="260663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Real-Time Rates</a:t>
            </a:r>
            <a:endParaRPr lang="en-US" sz="2200" dirty="0"/>
          </a:p>
        </p:txBody>
      </p:sp>
      <p:sp>
        <p:nvSpPr>
          <p:cNvPr id="6" name="Text 2"/>
          <p:cNvSpPr/>
          <p:nvPr/>
        </p:nvSpPr>
        <p:spPr>
          <a:xfrm>
            <a:off x="7544514" y="3092768"/>
            <a:ext cx="6327577"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Based on live interbank exchange rates.</a:t>
            </a:r>
            <a:endParaRPr lang="en-US" sz="1700" dirty="0"/>
          </a:p>
        </p:txBody>
      </p:sp>
      <p:pic>
        <p:nvPicPr>
          <p:cNvPr id="7" name="Image 2" descr="preencoded.png">    </p:cNvPr>
          <p:cNvPicPr>
            <a:picLocks noChangeAspect="1"/>
          </p:cNvPicPr>
          <p:nvPr/>
        </p:nvPicPr>
        <p:blipFill>
          <a:blip r:embed="rId3"/>
          <a:stretch>
            <a:fillRect/>
          </a:stretch>
        </p:blipFill>
        <p:spPr>
          <a:xfrm>
            <a:off x="6244709" y="3689985"/>
            <a:ext cx="1083231" cy="1299924"/>
          </a:xfrm>
          <a:prstGeom prst="rect">
            <a:avLst/>
          </a:prstGeom>
        </p:spPr>
      </p:pic>
      <p:sp>
        <p:nvSpPr>
          <p:cNvPr id="8" name="Text 3"/>
          <p:cNvSpPr/>
          <p:nvPr/>
        </p:nvSpPr>
        <p:spPr>
          <a:xfrm>
            <a:off x="7544514" y="3906560"/>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Data Sources</a:t>
            </a:r>
            <a:endParaRPr lang="en-US" sz="2200" dirty="0"/>
          </a:p>
        </p:txBody>
      </p:sp>
      <p:sp>
        <p:nvSpPr>
          <p:cNvPr id="9" name="Text 4"/>
          <p:cNvSpPr/>
          <p:nvPr/>
        </p:nvSpPr>
        <p:spPr>
          <a:xfrm>
            <a:off x="7544514" y="4392692"/>
            <a:ext cx="6327577"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Sourced from major financial institutions.</a:t>
            </a:r>
            <a:endParaRPr lang="en-US" sz="1700" dirty="0"/>
          </a:p>
        </p:txBody>
      </p:sp>
      <p:pic>
        <p:nvPicPr>
          <p:cNvPr id="10" name="Image 3" descr="preencoded.png">    </p:cNvPr>
          <p:cNvPicPr>
            <a:picLocks noChangeAspect="1"/>
          </p:cNvPicPr>
          <p:nvPr/>
        </p:nvPicPr>
        <p:blipFill>
          <a:blip r:embed="rId4"/>
          <a:stretch>
            <a:fillRect/>
          </a:stretch>
        </p:blipFill>
        <p:spPr>
          <a:xfrm>
            <a:off x="6244709" y="4989909"/>
            <a:ext cx="1083231" cy="1299924"/>
          </a:xfrm>
          <a:prstGeom prst="rect">
            <a:avLst/>
          </a:prstGeom>
        </p:spPr>
      </p:pic>
      <p:sp>
        <p:nvSpPr>
          <p:cNvPr id="11" name="Text 5"/>
          <p:cNvSpPr/>
          <p:nvPr/>
        </p:nvSpPr>
        <p:spPr>
          <a:xfrm>
            <a:off x="7544514" y="5206484"/>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Constant Updates</a:t>
            </a:r>
            <a:endParaRPr lang="en-US" sz="2200" dirty="0"/>
          </a:p>
        </p:txBody>
      </p:sp>
      <p:sp>
        <p:nvSpPr>
          <p:cNvPr id="12" name="Text 6"/>
          <p:cNvSpPr/>
          <p:nvPr/>
        </p:nvSpPr>
        <p:spPr>
          <a:xfrm>
            <a:off x="7544514" y="5692616"/>
            <a:ext cx="6327577"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Reflects market changes every few seconds.</a:t>
            </a:r>
            <a:endParaRPr lang="en-US" sz="1700" dirty="0"/>
          </a:p>
        </p:txBody>
      </p:sp>
      <p:pic>
        <p:nvPicPr>
          <p:cNvPr id="13" name="Image 4" descr="preencoded.png">    </p:cNvPr>
          <p:cNvPicPr>
            <a:picLocks noChangeAspect="1"/>
          </p:cNvPicPr>
          <p:nvPr/>
        </p:nvPicPr>
        <p:blipFill>
          <a:blip r:embed="rId5"/>
          <a:stretch>
            <a:fillRect/>
          </a:stretch>
        </p:blipFill>
        <p:spPr>
          <a:xfrm>
            <a:off x="6244709" y="6289834"/>
            <a:ext cx="1083231" cy="1299924"/>
          </a:xfrm>
          <a:prstGeom prst="rect">
            <a:avLst/>
          </a:prstGeom>
        </p:spPr>
      </p:pic>
      <p:sp>
        <p:nvSpPr>
          <p:cNvPr id="14" name="Text 7"/>
          <p:cNvSpPr/>
          <p:nvPr/>
        </p:nvSpPr>
        <p:spPr>
          <a:xfrm>
            <a:off x="7544514" y="650640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Bid/Ask Spreads</a:t>
            </a:r>
            <a:endParaRPr lang="en-US" sz="2200" dirty="0"/>
          </a:p>
        </p:txBody>
      </p:sp>
      <p:sp>
        <p:nvSpPr>
          <p:cNvPr id="15" name="Text 8"/>
          <p:cNvSpPr/>
          <p:nvPr/>
        </p:nvSpPr>
        <p:spPr>
          <a:xfrm>
            <a:off x="7544514" y="6992541"/>
            <a:ext cx="6327577"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Displays accurate buy/sell rates.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730925"/>
            <a:ext cx="9248299"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Key Features of Effective Converters</a:t>
            </a:r>
            <a:endParaRPr lang="en-US" sz="4450" dirty="0"/>
          </a:p>
        </p:txBody>
      </p:sp>
      <p:sp>
        <p:nvSpPr>
          <p:cNvPr id="3" name="Text 1"/>
          <p:cNvSpPr/>
          <p:nvPr/>
        </p:nvSpPr>
        <p:spPr>
          <a:xfrm>
            <a:off x="758309" y="1844278"/>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Real-time data refresh (</a:t>
            </a:r>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&lt;10s</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latency)</a:t>
            </a:r>
            <a:endParaRPr lang="en-US" sz="1700" dirty="0"/>
          </a:p>
        </p:txBody>
      </p:sp>
      <p:sp>
        <p:nvSpPr>
          <p:cNvPr id="4" name="Text 2"/>
          <p:cNvSpPr/>
          <p:nvPr/>
        </p:nvSpPr>
        <p:spPr>
          <a:xfrm>
            <a:off x="758309" y="2266712"/>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High accuracy (</a:t>
            </a:r>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±0.01%</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deviation)</a:t>
            </a:r>
            <a:endParaRPr lang="en-US" sz="1700" dirty="0"/>
          </a:p>
        </p:txBody>
      </p:sp>
      <p:sp>
        <p:nvSpPr>
          <p:cNvPr id="5" name="Text 3"/>
          <p:cNvSpPr/>
          <p:nvPr/>
        </p:nvSpPr>
        <p:spPr>
          <a:xfrm>
            <a:off x="758309" y="2689146"/>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Comprehensive coverage (</a:t>
            </a:r>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150+</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currencies)</a:t>
            </a:r>
            <a:endParaRPr lang="en-US" sz="1700" dirty="0"/>
          </a:p>
        </p:txBody>
      </p:sp>
      <p:pic>
        <p:nvPicPr>
          <p:cNvPr id="6" name="Image 0" descr="preencoded.png">    </p:cNvPr>
          <p:cNvPicPr>
            <a:picLocks noChangeAspect="1"/>
          </p:cNvPicPr>
          <p:nvPr/>
        </p:nvPicPr>
        <p:blipFill>
          <a:blip r:embed="rId1"/>
          <a:stretch>
            <a:fillRect/>
          </a:stretch>
        </p:blipFill>
        <p:spPr>
          <a:xfrm>
            <a:off x="7587139" y="2012275"/>
            <a:ext cx="6292572" cy="4305419"/>
          </a:xfrm>
          <a:prstGeom prst="rect">
            <a:avLst/>
          </a:prstGeom>
        </p:spPr>
      </p:pic>
      <p:sp>
        <p:nvSpPr>
          <p:cNvPr id="7" name="Text 4"/>
          <p:cNvSpPr/>
          <p:nvPr/>
        </p:nvSpPr>
        <p:spPr>
          <a:xfrm>
            <a:off x="758309" y="6805136"/>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Effective converters offer precise, up-to-date information. They provide historical data access. Built-in cost estimations aid financial planning.</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31877" y="742831"/>
            <a:ext cx="7680246" cy="1375648"/>
          </a:xfrm>
          <a:prstGeom prst="rect">
            <a:avLst/>
          </a:prstGeom>
          <a:noFill/>
          <a:ln/>
        </p:spPr>
        <p:txBody>
          <a:bodyPr wrap="square" lIns="0" tIns="0" rIns="0" bIns="0" rtlCol="0" anchor="t"/>
          <a:lstStyle/>
          <a:p>
            <a:pPr algn="l" indent="0" marL="0">
              <a:lnSpc>
                <a:spcPts val="5400"/>
              </a:lnSpc>
              <a:buNone/>
            </a:pPr>
            <a:r>
              <a:rPr lang="en-US" sz="4300" b="1" dirty="0">
                <a:solidFill>
                  <a:srgbClr val="2E3C4E"/>
                </a:solidFill>
                <a:latin typeface="Barlow Bold" pitchFamily="34" charset="0"/>
                <a:ea typeface="Barlow Bold" pitchFamily="34" charset="-122"/>
                <a:cs typeface="Barlow Bold" pitchFamily="34" charset="-120"/>
              </a:rPr>
              <a:t>Practical Applications and Use Cases</a:t>
            </a:r>
            <a:endParaRPr lang="en-US" sz="4300" dirty="0"/>
          </a:p>
        </p:txBody>
      </p:sp>
      <p:pic>
        <p:nvPicPr>
          <p:cNvPr id="4" name="Image 1" descr="preencoded.png">    </p:cNvPr>
          <p:cNvPicPr>
            <a:picLocks noChangeAspect="1"/>
          </p:cNvPicPr>
          <p:nvPr/>
        </p:nvPicPr>
        <p:blipFill>
          <a:blip r:embed="rId2"/>
          <a:stretch>
            <a:fillRect/>
          </a:stretch>
        </p:blipFill>
        <p:spPr>
          <a:xfrm>
            <a:off x="731877" y="2432090"/>
            <a:ext cx="522684" cy="522684"/>
          </a:xfrm>
          <a:prstGeom prst="rect">
            <a:avLst/>
          </a:prstGeom>
        </p:spPr>
      </p:pic>
      <p:sp>
        <p:nvSpPr>
          <p:cNvPr id="5" name="Text 1"/>
          <p:cNvSpPr/>
          <p:nvPr/>
        </p:nvSpPr>
        <p:spPr>
          <a:xfrm>
            <a:off x="731877" y="3216116"/>
            <a:ext cx="2385774" cy="343853"/>
          </a:xfrm>
          <a:prstGeom prst="rect">
            <a:avLst/>
          </a:prstGeom>
          <a:noFill/>
          <a:ln/>
        </p:spPr>
        <p:txBody>
          <a:bodyPr wrap="none" lIns="0" tIns="0" rIns="0" bIns="0" rtlCol="0" anchor="t"/>
          <a:lstStyle/>
          <a:p>
            <a:pPr algn="l" indent="0" marL="0">
              <a:lnSpc>
                <a:spcPts val="2700"/>
              </a:lnSpc>
              <a:buNone/>
            </a:pPr>
            <a:r>
              <a:rPr lang="en-US" sz="2150" b="1" dirty="0">
                <a:solidFill>
                  <a:srgbClr val="384653"/>
                </a:solidFill>
                <a:latin typeface="Barlow Bold" pitchFamily="34" charset="0"/>
                <a:ea typeface="Barlow Bold" pitchFamily="34" charset="-122"/>
                <a:cs typeface="Barlow Bold" pitchFamily="34" charset="-120"/>
              </a:rPr>
              <a:t>Travel Planning</a:t>
            </a:r>
            <a:endParaRPr lang="en-US" sz="2150" dirty="0"/>
          </a:p>
        </p:txBody>
      </p:sp>
      <p:sp>
        <p:nvSpPr>
          <p:cNvPr id="6" name="Text 2"/>
          <p:cNvSpPr/>
          <p:nvPr/>
        </p:nvSpPr>
        <p:spPr>
          <a:xfrm>
            <a:off x="731877" y="3685342"/>
            <a:ext cx="2385774" cy="1003340"/>
          </a:xfrm>
          <a:prstGeom prst="rect">
            <a:avLst/>
          </a:prstGeom>
          <a:noFill/>
          <a:ln/>
        </p:spPr>
        <p:txBody>
          <a:bodyPr wrap="square" lIns="0" tIns="0" rIns="0" bIns="0" rtlCol="0" anchor="t"/>
          <a:lstStyle/>
          <a:p>
            <a:pPr algn="l" indent="0" marL="0">
              <a:lnSpc>
                <a:spcPts val="2600"/>
              </a:lnSpc>
              <a:buNone/>
            </a:pPr>
            <a:r>
              <a:rPr lang="en-US" sz="1600" dirty="0">
                <a:solidFill>
                  <a:srgbClr val="384653"/>
                </a:solidFill>
                <a:latin typeface="Montserrat" pitchFamily="34" charset="0"/>
                <a:ea typeface="Montserrat" pitchFamily="34" charset="-122"/>
                <a:cs typeface="Montserrat" pitchFamily="34" charset="-120"/>
              </a:rPr>
              <a:t>Budget trips, avoid hidden fees (e.g., $1 = ¥155).</a:t>
            </a:r>
            <a:endParaRPr lang="en-US" sz="1600" dirty="0"/>
          </a:p>
        </p:txBody>
      </p:sp>
      <p:pic>
        <p:nvPicPr>
          <p:cNvPr id="7" name="Image 2" descr="preencoded.png">    </p:cNvPr>
          <p:cNvPicPr>
            <a:picLocks noChangeAspect="1"/>
          </p:cNvPicPr>
          <p:nvPr/>
        </p:nvPicPr>
        <p:blipFill>
          <a:blip r:embed="rId3"/>
          <a:stretch>
            <a:fillRect/>
          </a:stretch>
        </p:blipFill>
        <p:spPr>
          <a:xfrm>
            <a:off x="3378994" y="2432090"/>
            <a:ext cx="522684" cy="522684"/>
          </a:xfrm>
          <a:prstGeom prst="rect">
            <a:avLst/>
          </a:prstGeom>
        </p:spPr>
      </p:pic>
      <p:sp>
        <p:nvSpPr>
          <p:cNvPr id="8" name="Text 3"/>
          <p:cNvSpPr/>
          <p:nvPr/>
        </p:nvSpPr>
        <p:spPr>
          <a:xfrm>
            <a:off x="3378994" y="3216116"/>
            <a:ext cx="2385893" cy="343853"/>
          </a:xfrm>
          <a:prstGeom prst="rect">
            <a:avLst/>
          </a:prstGeom>
          <a:noFill/>
          <a:ln/>
        </p:spPr>
        <p:txBody>
          <a:bodyPr wrap="none" lIns="0" tIns="0" rIns="0" bIns="0" rtlCol="0" anchor="t"/>
          <a:lstStyle/>
          <a:p>
            <a:pPr algn="l" indent="0" marL="0">
              <a:lnSpc>
                <a:spcPts val="2700"/>
              </a:lnSpc>
              <a:buNone/>
            </a:pPr>
            <a:r>
              <a:rPr lang="en-US" sz="2150" b="1" dirty="0">
                <a:solidFill>
                  <a:srgbClr val="384653"/>
                </a:solidFill>
                <a:latin typeface="Barlow Bold" pitchFamily="34" charset="0"/>
                <a:ea typeface="Barlow Bold" pitchFamily="34" charset="-122"/>
                <a:cs typeface="Barlow Bold" pitchFamily="34" charset="-120"/>
              </a:rPr>
              <a:t>Online Shopping</a:t>
            </a:r>
            <a:endParaRPr lang="en-US" sz="2150" dirty="0"/>
          </a:p>
        </p:txBody>
      </p:sp>
      <p:sp>
        <p:nvSpPr>
          <p:cNvPr id="9" name="Text 4"/>
          <p:cNvSpPr/>
          <p:nvPr/>
        </p:nvSpPr>
        <p:spPr>
          <a:xfrm>
            <a:off x="3378994" y="3685342"/>
            <a:ext cx="2385893" cy="668893"/>
          </a:xfrm>
          <a:prstGeom prst="rect">
            <a:avLst/>
          </a:prstGeom>
          <a:noFill/>
          <a:ln/>
        </p:spPr>
        <p:txBody>
          <a:bodyPr wrap="square" lIns="0" tIns="0" rIns="0" bIns="0" rtlCol="0" anchor="t"/>
          <a:lstStyle/>
          <a:p>
            <a:pPr algn="l" indent="0" marL="0">
              <a:lnSpc>
                <a:spcPts val="2600"/>
              </a:lnSpc>
              <a:buNone/>
            </a:pPr>
            <a:r>
              <a:rPr lang="en-US" sz="1600" dirty="0">
                <a:solidFill>
                  <a:srgbClr val="384653"/>
                </a:solidFill>
                <a:latin typeface="Montserrat" pitchFamily="34" charset="0"/>
                <a:ea typeface="Montserrat" pitchFamily="34" charset="-122"/>
                <a:cs typeface="Montserrat" pitchFamily="34" charset="-120"/>
              </a:rPr>
              <a:t>Compare prices across international retailers.</a:t>
            </a:r>
            <a:endParaRPr lang="en-US" sz="1600" dirty="0"/>
          </a:p>
        </p:txBody>
      </p:sp>
      <p:pic>
        <p:nvPicPr>
          <p:cNvPr id="10" name="Image 3" descr="preencoded.png">    </p:cNvPr>
          <p:cNvPicPr>
            <a:picLocks noChangeAspect="1"/>
          </p:cNvPicPr>
          <p:nvPr/>
        </p:nvPicPr>
        <p:blipFill>
          <a:blip r:embed="rId4"/>
          <a:stretch>
            <a:fillRect/>
          </a:stretch>
        </p:blipFill>
        <p:spPr>
          <a:xfrm>
            <a:off x="6026229" y="2432090"/>
            <a:ext cx="522684" cy="522684"/>
          </a:xfrm>
          <a:prstGeom prst="rect">
            <a:avLst/>
          </a:prstGeom>
        </p:spPr>
      </p:pic>
      <p:sp>
        <p:nvSpPr>
          <p:cNvPr id="11" name="Text 5"/>
          <p:cNvSpPr/>
          <p:nvPr/>
        </p:nvSpPr>
        <p:spPr>
          <a:xfrm>
            <a:off x="6026229" y="3216116"/>
            <a:ext cx="2385774" cy="687705"/>
          </a:xfrm>
          <a:prstGeom prst="rect">
            <a:avLst/>
          </a:prstGeom>
          <a:noFill/>
          <a:ln/>
        </p:spPr>
        <p:txBody>
          <a:bodyPr wrap="square" lIns="0" tIns="0" rIns="0" bIns="0" rtlCol="0" anchor="t"/>
          <a:lstStyle/>
          <a:p>
            <a:pPr algn="l" indent="0" marL="0">
              <a:lnSpc>
                <a:spcPts val="2700"/>
              </a:lnSpc>
              <a:buNone/>
            </a:pPr>
            <a:r>
              <a:rPr lang="en-US" sz="2150" b="1" dirty="0">
                <a:solidFill>
                  <a:srgbClr val="384653"/>
                </a:solidFill>
                <a:latin typeface="Barlow Bold" pitchFamily="34" charset="0"/>
                <a:ea typeface="Barlow Bold" pitchFamily="34" charset="-122"/>
                <a:cs typeface="Barlow Bold" pitchFamily="34" charset="-120"/>
              </a:rPr>
              <a:t>Business Operations</a:t>
            </a:r>
            <a:endParaRPr lang="en-US" sz="2150" dirty="0"/>
          </a:p>
        </p:txBody>
      </p:sp>
      <p:sp>
        <p:nvSpPr>
          <p:cNvPr id="12" name="Text 6"/>
          <p:cNvSpPr/>
          <p:nvPr/>
        </p:nvSpPr>
        <p:spPr>
          <a:xfrm>
            <a:off x="6026229" y="4029194"/>
            <a:ext cx="2385774" cy="668893"/>
          </a:xfrm>
          <a:prstGeom prst="rect">
            <a:avLst/>
          </a:prstGeom>
          <a:noFill/>
          <a:ln/>
        </p:spPr>
        <p:txBody>
          <a:bodyPr wrap="square" lIns="0" tIns="0" rIns="0" bIns="0" rtlCol="0" anchor="t"/>
          <a:lstStyle/>
          <a:p>
            <a:pPr algn="l" indent="0" marL="0">
              <a:lnSpc>
                <a:spcPts val="2600"/>
              </a:lnSpc>
              <a:buNone/>
            </a:pPr>
            <a:r>
              <a:rPr lang="en-US" sz="1600" dirty="0">
                <a:solidFill>
                  <a:srgbClr val="384653"/>
                </a:solidFill>
                <a:latin typeface="Montserrat" pitchFamily="34" charset="0"/>
                <a:ea typeface="Montserrat" pitchFamily="34" charset="-122"/>
                <a:cs typeface="Montserrat" pitchFamily="34" charset="-120"/>
              </a:rPr>
              <a:t>Manage international invoicing and payroll.</a:t>
            </a:r>
            <a:endParaRPr lang="en-US" sz="1600" dirty="0"/>
          </a:p>
        </p:txBody>
      </p:sp>
      <p:pic>
        <p:nvPicPr>
          <p:cNvPr id="13" name="Image 4" descr="preencoded.png">    </p:cNvPr>
          <p:cNvPicPr>
            <a:picLocks noChangeAspect="1"/>
          </p:cNvPicPr>
          <p:nvPr/>
        </p:nvPicPr>
        <p:blipFill>
          <a:blip r:embed="rId5"/>
          <a:stretch>
            <a:fillRect/>
          </a:stretch>
        </p:blipFill>
        <p:spPr>
          <a:xfrm>
            <a:off x="731877" y="5220772"/>
            <a:ext cx="522684" cy="522684"/>
          </a:xfrm>
          <a:prstGeom prst="rect">
            <a:avLst/>
          </a:prstGeom>
        </p:spPr>
      </p:pic>
      <p:sp>
        <p:nvSpPr>
          <p:cNvPr id="14" name="Text 7"/>
          <p:cNvSpPr/>
          <p:nvPr/>
        </p:nvSpPr>
        <p:spPr>
          <a:xfrm>
            <a:off x="731877" y="6004798"/>
            <a:ext cx="2385774" cy="687705"/>
          </a:xfrm>
          <a:prstGeom prst="rect">
            <a:avLst/>
          </a:prstGeom>
          <a:noFill/>
          <a:ln/>
        </p:spPr>
        <p:txBody>
          <a:bodyPr wrap="square" lIns="0" tIns="0" rIns="0" bIns="0" rtlCol="0" anchor="t"/>
          <a:lstStyle/>
          <a:p>
            <a:pPr algn="l" indent="0" marL="0">
              <a:lnSpc>
                <a:spcPts val="2700"/>
              </a:lnSpc>
              <a:buNone/>
            </a:pPr>
            <a:r>
              <a:rPr lang="en-US" sz="2150" b="1" dirty="0">
                <a:solidFill>
                  <a:srgbClr val="384653"/>
                </a:solidFill>
                <a:latin typeface="Barlow Bold" pitchFamily="34" charset="0"/>
                <a:ea typeface="Barlow Bold" pitchFamily="34" charset="-122"/>
                <a:cs typeface="Barlow Bold" pitchFamily="34" charset="-120"/>
              </a:rPr>
              <a:t>Investment Tracking</a:t>
            </a:r>
            <a:endParaRPr lang="en-US" sz="2150" dirty="0"/>
          </a:p>
        </p:txBody>
      </p:sp>
      <p:sp>
        <p:nvSpPr>
          <p:cNvPr id="15" name="Text 8"/>
          <p:cNvSpPr/>
          <p:nvPr/>
        </p:nvSpPr>
        <p:spPr>
          <a:xfrm>
            <a:off x="731877" y="6817876"/>
            <a:ext cx="2385774" cy="668893"/>
          </a:xfrm>
          <a:prstGeom prst="rect">
            <a:avLst/>
          </a:prstGeom>
          <a:noFill/>
          <a:ln/>
        </p:spPr>
        <p:txBody>
          <a:bodyPr wrap="square" lIns="0" tIns="0" rIns="0" bIns="0" rtlCol="0" anchor="t"/>
          <a:lstStyle/>
          <a:p>
            <a:pPr algn="l" indent="0" marL="0">
              <a:lnSpc>
                <a:spcPts val="2600"/>
              </a:lnSpc>
              <a:buNone/>
            </a:pPr>
            <a:r>
              <a:rPr lang="en-US" sz="1600" dirty="0">
                <a:solidFill>
                  <a:srgbClr val="384653"/>
                </a:solidFill>
                <a:latin typeface="Montserrat" pitchFamily="34" charset="0"/>
                <a:ea typeface="Montserrat" pitchFamily="34" charset="-122"/>
                <a:cs typeface="Montserrat" pitchFamily="34" charset="-120"/>
              </a:rPr>
              <a:t>Monitor portfolio value in different currencies.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79252" y="1059775"/>
            <a:ext cx="6952178" cy="638413"/>
          </a:xfrm>
          <a:prstGeom prst="rect">
            <a:avLst/>
          </a:prstGeom>
          <a:noFill/>
          <a:ln/>
        </p:spPr>
        <p:txBody>
          <a:bodyPr wrap="none" lIns="0" tIns="0" rIns="0" bIns="0" rtlCol="0" anchor="t"/>
          <a:lstStyle/>
          <a:p>
            <a:pPr algn="l" indent="0" marL="0">
              <a:lnSpc>
                <a:spcPts val="5000"/>
              </a:lnSpc>
              <a:buNone/>
            </a:pPr>
            <a:r>
              <a:rPr lang="en-US" sz="4000" b="1" dirty="0">
                <a:solidFill>
                  <a:srgbClr val="2E3C4E"/>
                </a:solidFill>
                <a:latin typeface="Barlow Bold" pitchFamily="34" charset="0"/>
                <a:ea typeface="Barlow Bold" pitchFamily="34" charset="-122"/>
                <a:cs typeface="Barlow Bold" pitchFamily="34" charset="-120"/>
              </a:rPr>
              <a:t>Challenges and Considerations</a:t>
            </a:r>
            <a:endParaRPr lang="en-US" sz="4000" dirty="0"/>
          </a:p>
        </p:txBody>
      </p:sp>
      <p:sp>
        <p:nvSpPr>
          <p:cNvPr id="4" name="Shape 1"/>
          <p:cNvSpPr/>
          <p:nvPr/>
        </p:nvSpPr>
        <p:spPr>
          <a:xfrm>
            <a:off x="679252" y="1989296"/>
            <a:ext cx="7785497" cy="1149548"/>
          </a:xfrm>
          <a:prstGeom prst="roundRect">
            <a:avLst>
              <a:gd name="adj" fmla="val 25326"/>
            </a:avLst>
          </a:prstGeom>
          <a:solidFill>
            <a:srgbClr val="D4E9F7"/>
          </a:solidFill>
          <a:ln w="7620">
            <a:solidFill>
              <a:srgbClr val="BACFDD"/>
            </a:solidFill>
            <a:prstDash val="solid"/>
          </a:ln>
        </p:spPr>
      </p:sp>
      <p:sp>
        <p:nvSpPr>
          <p:cNvPr id="5" name="Text 2"/>
          <p:cNvSpPr/>
          <p:nvPr/>
        </p:nvSpPr>
        <p:spPr>
          <a:xfrm>
            <a:off x="880943" y="2190988"/>
            <a:ext cx="2553772" cy="319207"/>
          </a:xfrm>
          <a:prstGeom prst="rect">
            <a:avLst/>
          </a:prstGeom>
          <a:noFill/>
          <a:ln/>
        </p:spPr>
        <p:txBody>
          <a:bodyPr wrap="none" lIns="0" tIns="0" rIns="0" bIns="0" rtlCol="0" anchor="t"/>
          <a:lstStyle/>
          <a:p>
            <a:pPr algn="l" indent="0" marL="0">
              <a:lnSpc>
                <a:spcPts val="2500"/>
              </a:lnSpc>
              <a:buNone/>
            </a:pPr>
            <a:r>
              <a:rPr lang="en-US" sz="2000" b="1" dirty="0">
                <a:solidFill>
                  <a:srgbClr val="384653"/>
                </a:solidFill>
                <a:latin typeface="Barlow Bold" pitchFamily="34" charset="0"/>
                <a:ea typeface="Barlow Bold" pitchFamily="34" charset="-122"/>
                <a:cs typeface="Barlow Bold" pitchFamily="34" charset="-120"/>
              </a:rPr>
              <a:t>Volatility</a:t>
            </a:r>
            <a:endParaRPr lang="en-US" sz="2000" dirty="0"/>
          </a:p>
        </p:txBody>
      </p:sp>
      <p:sp>
        <p:nvSpPr>
          <p:cNvPr id="6" name="Text 3"/>
          <p:cNvSpPr/>
          <p:nvPr/>
        </p:nvSpPr>
        <p:spPr>
          <a:xfrm>
            <a:off x="880943" y="2626638"/>
            <a:ext cx="7382113" cy="310515"/>
          </a:xfrm>
          <a:prstGeom prst="rect">
            <a:avLst/>
          </a:prstGeom>
          <a:noFill/>
          <a:ln/>
        </p:spPr>
        <p:txBody>
          <a:bodyPr wrap="none" lIns="0" tIns="0" rIns="0" bIns="0" rtlCol="0" anchor="t"/>
          <a:lstStyle/>
          <a:p>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Major currency pairs fluctuate daily. This impacts transaction value.</a:t>
            </a:r>
            <a:endParaRPr lang="en-US" sz="1500" dirty="0"/>
          </a:p>
        </p:txBody>
      </p:sp>
      <p:sp>
        <p:nvSpPr>
          <p:cNvPr id="7" name="Shape 4"/>
          <p:cNvSpPr/>
          <p:nvPr/>
        </p:nvSpPr>
        <p:spPr>
          <a:xfrm>
            <a:off x="679252" y="3332917"/>
            <a:ext cx="7785497" cy="1149548"/>
          </a:xfrm>
          <a:prstGeom prst="roundRect">
            <a:avLst>
              <a:gd name="adj" fmla="val 25326"/>
            </a:avLst>
          </a:prstGeom>
          <a:solidFill>
            <a:srgbClr val="D4E9F7"/>
          </a:solidFill>
          <a:ln w="7620">
            <a:solidFill>
              <a:srgbClr val="BACFDD"/>
            </a:solidFill>
            <a:prstDash val="solid"/>
          </a:ln>
        </p:spPr>
      </p:sp>
      <p:sp>
        <p:nvSpPr>
          <p:cNvPr id="8" name="Text 5"/>
          <p:cNvSpPr/>
          <p:nvPr/>
        </p:nvSpPr>
        <p:spPr>
          <a:xfrm>
            <a:off x="880943" y="3534608"/>
            <a:ext cx="2553772" cy="319207"/>
          </a:xfrm>
          <a:prstGeom prst="rect">
            <a:avLst/>
          </a:prstGeom>
          <a:noFill/>
          <a:ln/>
        </p:spPr>
        <p:txBody>
          <a:bodyPr wrap="none" lIns="0" tIns="0" rIns="0" bIns="0" rtlCol="0" anchor="t"/>
          <a:lstStyle/>
          <a:p>
            <a:pPr algn="l" indent="0" marL="0">
              <a:lnSpc>
                <a:spcPts val="2500"/>
              </a:lnSpc>
              <a:buNone/>
            </a:pPr>
            <a:r>
              <a:rPr lang="en-US" sz="2000" b="1" dirty="0">
                <a:solidFill>
                  <a:srgbClr val="384653"/>
                </a:solidFill>
                <a:latin typeface="Barlow Bold" pitchFamily="34" charset="0"/>
                <a:ea typeface="Barlow Bold" pitchFamily="34" charset="-122"/>
                <a:cs typeface="Barlow Bold" pitchFamily="34" charset="-120"/>
              </a:rPr>
              <a:t>Hidden Fees</a:t>
            </a:r>
            <a:endParaRPr lang="en-US" sz="2000" dirty="0"/>
          </a:p>
        </p:txBody>
      </p:sp>
      <p:sp>
        <p:nvSpPr>
          <p:cNvPr id="9" name="Text 6"/>
          <p:cNvSpPr/>
          <p:nvPr/>
        </p:nvSpPr>
        <p:spPr>
          <a:xfrm>
            <a:off x="880943" y="3970258"/>
            <a:ext cx="7382113" cy="310515"/>
          </a:xfrm>
          <a:prstGeom prst="rect">
            <a:avLst/>
          </a:prstGeom>
          <a:noFill/>
          <a:ln/>
        </p:spPr>
        <p:txBody>
          <a:bodyPr wrap="none" lIns="0" tIns="0" rIns="0" bIns="0" rtlCol="0" anchor="t"/>
          <a:lstStyle/>
          <a:p>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Banks often add 2-5% to interbank rates. Always check the final cost.</a:t>
            </a:r>
            <a:endParaRPr lang="en-US" sz="1500" dirty="0"/>
          </a:p>
        </p:txBody>
      </p:sp>
      <p:sp>
        <p:nvSpPr>
          <p:cNvPr id="10" name="Shape 7"/>
          <p:cNvSpPr/>
          <p:nvPr/>
        </p:nvSpPr>
        <p:spPr>
          <a:xfrm>
            <a:off x="679252" y="4676537"/>
            <a:ext cx="7785497" cy="1149548"/>
          </a:xfrm>
          <a:prstGeom prst="roundRect">
            <a:avLst>
              <a:gd name="adj" fmla="val 25326"/>
            </a:avLst>
          </a:prstGeom>
          <a:solidFill>
            <a:srgbClr val="D4E9F7"/>
          </a:solidFill>
          <a:ln w="7620">
            <a:solidFill>
              <a:srgbClr val="BACFDD"/>
            </a:solidFill>
            <a:prstDash val="solid"/>
          </a:ln>
        </p:spPr>
      </p:sp>
      <p:sp>
        <p:nvSpPr>
          <p:cNvPr id="11" name="Text 8"/>
          <p:cNvSpPr/>
          <p:nvPr/>
        </p:nvSpPr>
        <p:spPr>
          <a:xfrm>
            <a:off x="880943" y="4878229"/>
            <a:ext cx="2553772" cy="319207"/>
          </a:xfrm>
          <a:prstGeom prst="rect">
            <a:avLst/>
          </a:prstGeom>
          <a:noFill/>
          <a:ln/>
        </p:spPr>
        <p:txBody>
          <a:bodyPr wrap="none" lIns="0" tIns="0" rIns="0" bIns="0" rtlCol="0" anchor="t"/>
          <a:lstStyle/>
          <a:p>
            <a:pPr algn="l" indent="0" marL="0">
              <a:lnSpc>
                <a:spcPts val="2500"/>
              </a:lnSpc>
              <a:buNone/>
            </a:pPr>
            <a:r>
              <a:rPr lang="en-US" sz="2000" b="1" dirty="0">
                <a:solidFill>
                  <a:srgbClr val="384653"/>
                </a:solidFill>
                <a:latin typeface="Barlow Bold" pitchFamily="34" charset="0"/>
                <a:ea typeface="Barlow Bold" pitchFamily="34" charset="-122"/>
                <a:cs typeface="Barlow Bold" pitchFamily="34" charset="-120"/>
              </a:rPr>
              <a:t>Data Latency</a:t>
            </a:r>
            <a:endParaRPr lang="en-US" sz="2000" dirty="0"/>
          </a:p>
        </p:txBody>
      </p:sp>
      <p:sp>
        <p:nvSpPr>
          <p:cNvPr id="12" name="Text 9"/>
          <p:cNvSpPr/>
          <p:nvPr/>
        </p:nvSpPr>
        <p:spPr>
          <a:xfrm>
            <a:off x="880943" y="5313878"/>
            <a:ext cx="7382113" cy="310515"/>
          </a:xfrm>
          <a:prstGeom prst="rect">
            <a:avLst/>
          </a:prstGeom>
          <a:noFill/>
          <a:ln/>
        </p:spPr>
        <p:txBody>
          <a:bodyPr wrap="none" lIns="0" tIns="0" rIns="0" bIns="0" rtlCol="0" anchor="t"/>
          <a:lstStyle/>
          <a:p>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Some free tools may offer delayed data. This can lead to inaccuracies.</a:t>
            </a:r>
            <a:endParaRPr lang="en-US" sz="1500" dirty="0"/>
          </a:p>
        </p:txBody>
      </p:sp>
      <p:sp>
        <p:nvSpPr>
          <p:cNvPr id="13" name="Shape 10"/>
          <p:cNvSpPr/>
          <p:nvPr/>
        </p:nvSpPr>
        <p:spPr>
          <a:xfrm>
            <a:off x="679252" y="6020157"/>
            <a:ext cx="7785497" cy="1149548"/>
          </a:xfrm>
          <a:prstGeom prst="roundRect">
            <a:avLst>
              <a:gd name="adj" fmla="val 25326"/>
            </a:avLst>
          </a:prstGeom>
          <a:solidFill>
            <a:srgbClr val="D4E9F7"/>
          </a:solidFill>
          <a:ln w="7620">
            <a:solidFill>
              <a:srgbClr val="BACFDD"/>
            </a:solidFill>
            <a:prstDash val="solid"/>
          </a:ln>
        </p:spPr>
      </p:sp>
      <p:sp>
        <p:nvSpPr>
          <p:cNvPr id="14" name="Text 11"/>
          <p:cNvSpPr/>
          <p:nvPr/>
        </p:nvSpPr>
        <p:spPr>
          <a:xfrm>
            <a:off x="880943" y="6221849"/>
            <a:ext cx="2618661" cy="319207"/>
          </a:xfrm>
          <a:prstGeom prst="rect">
            <a:avLst/>
          </a:prstGeom>
          <a:noFill/>
          <a:ln/>
        </p:spPr>
        <p:txBody>
          <a:bodyPr wrap="none" lIns="0" tIns="0" rIns="0" bIns="0" rtlCol="0" anchor="t"/>
          <a:lstStyle/>
          <a:p>
            <a:pPr algn="l" indent="0" marL="0">
              <a:lnSpc>
                <a:spcPts val="2500"/>
              </a:lnSpc>
              <a:buNone/>
            </a:pPr>
            <a:r>
              <a:rPr lang="en-US" sz="2000" b="1" dirty="0">
                <a:solidFill>
                  <a:srgbClr val="384653"/>
                </a:solidFill>
                <a:latin typeface="Barlow Bold" pitchFamily="34" charset="0"/>
                <a:ea typeface="Barlow Bold" pitchFamily="34" charset="-122"/>
                <a:cs typeface="Barlow Bold" pitchFamily="34" charset="-120"/>
              </a:rPr>
              <a:t>Regulatory Compliance</a:t>
            </a:r>
            <a:endParaRPr lang="en-US" sz="2000" dirty="0"/>
          </a:p>
        </p:txBody>
      </p:sp>
      <p:sp>
        <p:nvSpPr>
          <p:cNvPr id="15" name="Text 12"/>
          <p:cNvSpPr/>
          <p:nvPr/>
        </p:nvSpPr>
        <p:spPr>
          <a:xfrm>
            <a:off x="880943" y="6657499"/>
            <a:ext cx="7382113" cy="310515"/>
          </a:xfrm>
          <a:prstGeom prst="rect">
            <a:avLst/>
          </a:prstGeom>
          <a:noFill/>
          <a:ln/>
        </p:spPr>
        <p:txBody>
          <a:bodyPr wrap="none" lIns="0" tIns="0" rIns="0" bIns="0" rtlCol="0" anchor="t"/>
          <a:lstStyle/>
          <a:p>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Adherence to diverse financial regulations. Rules vary by region.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74013" y="846534"/>
            <a:ext cx="7751445" cy="633532"/>
          </a:xfrm>
          <a:prstGeom prst="rect">
            <a:avLst/>
          </a:prstGeom>
          <a:noFill/>
          <a:ln/>
        </p:spPr>
        <p:txBody>
          <a:bodyPr wrap="none" lIns="0" tIns="0" rIns="0" bIns="0" rtlCol="0" anchor="t"/>
          <a:lstStyle/>
          <a:p>
            <a:pPr algn="l" indent="0" marL="0">
              <a:lnSpc>
                <a:spcPts val="4950"/>
              </a:lnSpc>
              <a:buNone/>
            </a:pPr>
            <a:r>
              <a:rPr lang="en-US" sz="3950" b="1" dirty="0">
                <a:solidFill>
                  <a:srgbClr val="2E3C4E"/>
                </a:solidFill>
                <a:latin typeface="Barlow Bold" pitchFamily="34" charset="0"/>
                <a:ea typeface="Barlow Bold" pitchFamily="34" charset="-122"/>
                <a:cs typeface="Barlow Bold" pitchFamily="34" charset="-120"/>
              </a:rPr>
              <a:t>The Future of Currency Conversion</a:t>
            </a:r>
            <a:endParaRPr lang="en-US" sz="3950" dirty="0"/>
          </a:p>
        </p:txBody>
      </p:sp>
      <p:sp>
        <p:nvSpPr>
          <p:cNvPr id="4" name="Shape 1"/>
          <p:cNvSpPr/>
          <p:nvPr/>
        </p:nvSpPr>
        <p:spPr>
          <a:xfrm>
            <a:off x="890587" y="1768912"/>
            <a:ext cx="22860" cy="5614154"/>
          </a:xfrm>
          <a:prstGeom prst="roundRect">
            <a:avLst>
              <a:gd name="adj" fmla="val 1263704"/>
            </a:avLst>
          </a:prstGeom>
          <a:solidFill>
            <a:srgbClr val="BACFDD"/>
          </a:solidFill>
          <a:ln/>
        </p:spPr>
      </p:sp>
      <p:sp>
        <p:nvSpPr>
          <p:cNvPr id="5" name="Shape 2"/>
          <p:cNvSpPr/>
          <p:nvPr/>
        </p:nvSpPr>
        <p:spPr>
          <a:xfrm>
            <a:off x="1084362" y="1974056"/>
            <a:ext cx="577691" cy="22860"/>
          </a:xfrm>
          <a:prstGeom prst="roundRect">
            <a:avLst>
              <a:gd name="adj" fmla="val 1263704"/>
            </a:avLst>
          </a:prstGeom>
          <a:solidFill>
            <a:srgbClr val="BACFDD"/>
          </a:solidFill>
          <a:ln/>
        </p:spPr>
      </p:sp>
      <p:sp>
        <p:nvSpPr>
          <p:cNvPr id="6" name="Shape 3"/>
          <p:cNvSpPr/>
          <p:nvPr/>
        </p:nvSpPr>
        <p:spPr>
          <a:xfrm>
            <a:off x="673953" y="1768912"/>
            <a:ext cx="433268" cy="433268"/>
          </a:xfrm>
          <a:prstGeom prst="roundRect">
            <a:avLst>
              <a:gd name="adj" fmla="val 66675"/>
            </a:avLst>
          </a:prstGeom>
          <a:solidFill>
            <a:srgbClr val="D4E9F7"/>
          </a:solidFill>
          <a:ln w="7620">
            <a:solidFill>
              <a:srgbClr val="BACFDD"/>
            </a:solidFill>
            <a:prstDash val="solid"/>
          </a:ln>
        </p:spPr>
      </p:sp>
      <p:pic>
        <p:nvPicPr>
          <p:cNvPr id="7" name="Image 1" descr="preencoded.png">    </p:cNvPr>
          <p:cNvPicPr>
            <a:picLocks noChangeAspect="1"/>
          </p:cNvPicPr>
          <p:nvPr/>
        </p:nvPicPr>
        <p:blipFill>
          <a:blip r:embed="rId2"/>
          <a:stretch>
            <a:fillRect/>
          </a:stretch>
        </p:blipFill>
        <p:spPr>
          <a:xfrm>
            <a:off x="738485" y="1795463"/>
            <a:ext cx="304086" cy="380047"/>
          </a:xfrm>
          <a:prstGeom prst="rect">
            <a:avLst/>
          </a:prstGeom>
        </p:spPr>
      </p:pic>
      <p:sp>
        <p:nvSpPr>
          <p:cNvPr id="8" name="Text 4"/>
          <p:cNvSpPr/>
          <p:nvPr/>
        </p:nvSpPr>
        <p:spPr>
          <a:xfrm>
            <a:off x="1853565" y="1835110"/>
            <a:ext cx="2534007" cy="316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Blockchain</a:t>
            </a:r>
            <a:endParaRPr lang="en-US" sz="1950" dirty="0"/>
          </a:p>
        </p:txBody>
      </p:sp>
      <p:sp>
        <p:nvSpPr>
          <p:cNvPr id="9" name="Text 5"/>
          <p:cNvSpPr/>
          <p:nvPr/>
        </p:nvSpPr>
        <p:spPr>
          <a:xfrm>
            <a:off x="1853565" y="2267307"/>
            <a:ext cx="6616422" cy="616268"/>
          </a:xfrm>
          <a:prstGeom prst="rect">
            <a:avLst/>
          </a:prstGeom>
          <a:noFill/>
          <a:ln/>
        </p:spPr>
        <p:txBody>
          <a:bodyPr wrap="square" lIns="0" tIns="0" rIns="0" bIns="0" rtlCol="0" anchor="t"/>
          <a:lstStyle/>
          <a:p>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Offers faster, cheaper cross-border transfers. Stablecoins reduce volatility.</a:t>
            </a:r>
            <a:endParaRPr lang="en-US" sz="1500" dirty="0"/>
          </a:p>
        </p:txBody>
      </p:sp>
      <p:sp>
        <p:nvSpPr>
          <p:cNvPr id="10" name="Shape 6"/>
          <p:cNvSpPr/>
          <p:nvPr/>
        </p:nvSpPr>
        <p:spPr>
          <a:xfrm>
            <a:off x="1084362" y="3473887"/>
            <a:ext cx="577691" cy="22860"/>
          </a:xfrm>
          <a:prstGeom prst="roundRect">
            <a:avLst>
              <a:gd name="adj" fmla="val 1263704"/>
            </a:avLst>
          </a:prstGeom>
          <a:solidFill>
            <a:srgbClr val="BACFDD"/>
          </a:solidFill>
          <a:ln/>
        </p:spPr>
      </p:sp>
      <p:sp>
        <p:nvSpPr>
          <p:cNvPr id="11" name="Shape 7"/>
          <p:cNvSpPr/>
          <p:nvPr/>
        </p:nvSpPr>
        <p:spPr>
          <a:xfrm>
            <a:off x="673953" y="3268742"/>
            <a:ext cx="433268" cy="433268"/>
          </a:xfrm>
          <a:prstGeom prst="roundRect">
            <a:avLst>
              <a:gd name="adj" fmla="val 66675"/>
            </a:avLst>
          </a:prstGeom>
          <a:solidFill>
            <a:srgbClr val="D4E9F7"/>
          </a:solidFill>
          <a:ln w="7620">
            <a:solidFill>
              <a:srgbClr val="BACFDD"/>
            </a:solidFill>
            <a:prstDash val="solid"/>
          </a:ln>
        </p:spPr>
      </p:sp>
      <p:pic>
        <p:nvPicPr>
          <p:cNvPr id="12" name="Image 2" descr="preencoded.png">    </p:cNvPr>
          <p:cNvPicPr>
            <a:picLocks noChangeAspect="1"/>
          </p:cNvPicPr>
          <p:nvPr/>
        </p:nvPicPr>
        <p:blipFill>
          <a:blip r:embed="rId3"/>
          <a:stretch>
            <a:fillRect/>
          </a:stretch>
        </p:blipFill>
        <p:spPr>
          <a:xfrm>
            <a:off x="738485" y="3295293"/>
            <a:ext cx="304086" cy="380047"/>
          </a:xfrm>
          <a:prstGeom prst="rect">
            <a:avLst/>
          </a:prstGeom>
        </p:spPr>
      </p:pic>
      <p:sp>
        <p:nvSpPr>
          <p:cNvPr id="13" name="Text 8"/>
          <p:cNvSpPr/>
          <p:nvPr/>
        </p:nvSpPr>
        <p:spPr>
          <a:xfrm>
            <a:off x="1853565" y="3334941"/>
            <a:ext cx="2534007" cy="316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AI/ML</a:t>
            </a:r>
            <a:endParaRPr lang="en-US" sz="1950" dirty="0"/>
          </a:p>
        </p:txBody>
      </p:sp>
      <p:sp>
        <p:nvSpPr>
          <p:cNvPr id="14" name="Text 9"/>
          <p:cNvSpPr/>
          <p:nvPr/>
        </p:nvSpPr>
        <p:spPr>
          <a:xfrm>
            <a:off x="1853565" y="3767137"/>
            <a:ext cx="6616422" cy="616268"/>
          </a:xfrm>
          <a:prstGeom prst="rect">
            <a:avLst/>
          </a:prstGeom>
          <a:noFill/>
          <a:ln/>
        </p:spPr>
        <p:txBody>
          <a:bodyPr wrap="square" lIns="0" tIns="0" rIns="0" bIns="0" rtlCol="0" anchor="t"/>
          <a:lstStyle/>
          <a:p>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Enables predictive analytics for exchange rates. Anticipate market trends.</a:t>
            </a:r>
            <a:endParaRPr lang="en-US" sz="1500" dirty="0"/>
          </a:p>
        </p:txBody>
      </p:sp>
      <p:sp>
        <p:nvSpPr>
          <p:cNvPr id="15" name="Shape 10"/>
          <p:cNvSpPr/>
          <p:nvPr/>
        </p:nvSpPr>
        <p:spPr>
          <a:xfrm>
            <a:off x="1084362" y="4973717"/>
            <a:ext cx="577691" cy="22860"/>
          </a:xfrm>
          <a:prstGeom prst="roundRect">
            <a:avLst>
              <a:gd name="adj" fmla="val 1263704"/>
            </a:avLst>
          </a:prstGeom>
          <a:solidFill>
            <a:srgbClr val="BACFDD"/>
          </a:solidFill>
          <a:ln/>
        </p:spPr>
      </p:sp>
      <p:sp>
        <p:nvSpPr>
          <p:cNvPr id="16" name="Shape 11"/>
          <p:cNvSpPr/>
          <p:nvPr/>
        </p:nvSpPr>
        <p:spPr>
          <a:xfrm>
            <a:off x="673953" y="4768572"/>
            <a:ext cx="433268" cy="433268"/>
          </a:xfrm>
          <a:prstGeom prst="roundRect">
            <a:avLst>
              <a:gd name="adj" fmla="val 66675"/>
            </a:avLst>
          </a:prstGeom>
          <a:solidFill>
            <a:srgbClr val="D4E9F7"/>
          </a:solidFill>
          <a:ln w="7620">
            <a:solidFill>
              <a:srgbClr val="BACFDD"/>
            </a:solidFill>
            <a:prstDash val="solid"/>
          </a:ln>
        </p:spPr>
      </p:sp>
      <p:pic>
        <p:nvPicPr>
          <p:cNvPr id="17" name="Image 3" descr="preencoded.png">    </p:cNvPr>
          <p:cNvPicPr>
            <a:picLocks noChangeAspect="1"/>
          </p:cNvPicPr>
          <p:nvPr/>
        </p:nvPicPr>
        <p:blipFill>
          <a:blip r:embed="rId4"/>
          <a:stretch>
            <a:fillRect/>
          </a:stretch>
        </p:blipFill>
        <p:spPr>
          <a:xfrm>
            <a:off x="738485" y="4795123"/>
            <a:ext cx="304086" cy="380047"/>
          </a:xfrm>
          <a:prstGeom prst="rect">
            <a:avLst/>
          </a:prstGeom>
        </p:spPr>
      </p:pic>
      <p:sp>
        <p:nvSpPr>
          <p:cNvPr id="18" name="Text 12"/>
          <p:cNvSpPr/>
          <p:nvPr/>
        </p:nvSpPr>
        <p:spPr>
          <a:xfrm>
            <a:off x="1853565" y="4834771"/>
            <a:ext cx="2534007" cy="316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Embedded Finance</a:t>
            </a:r>
            <a:endParaRPr lang="en-US" sz="1950" dirty="0"/>
          </a:p>
        </p:txBody>
      </p:sp>
      <p:sp>
        <p:nvSpPr>
          <p:cNvPr id="19" name="Text 13"/>
          <p:cNvSpPr/>
          <p:nvPr/>
        </p:nvSpPr>
        <p:spPr>
          <a:xfrm>
            <a:off x="1853565" y="5266968"/>
            <a:ext cx="6616422" cy="616268"/>
          </a:xfrm>
          <a:prstGeom prst="rect">
            <a:avLst/>
          </a:prstGeom>
          <a:noFill/>
          <a:ln/>
        </p:spPr>
        <p:txBody>
          <a:bodyPr wrap="square" lIns="0" tIns="0" rIns="0" bIns="0" rtlCol="0" anchor="t"/>
          <a:lstStyle/>
          <a:p>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Conversion integrated directly into apps. Seamless financial experiences.</a:t>
            </a:r>
            <a:endParaRPr lang="en-US" sz="1500" dirty="0"/>
          </a:p>
        </p:txBody>
      </p:sp>
      <p:sp>
        <p:nvSpPr>
          <p:cNvPr id="20" name="Shape 14"/>
          <p:cNvSpPr/>
          <p:nvPr/>
        </p:nvSpPr>
        <p:spPr>
          <a:xfrm>
            <a:off x="1084362" y="6473547"/>
            <a:ext cx="577691" cy="22860"/>
          </a:xfrm>
          <a:prstGeom prst="roundRect">
            <a:avLst>
              <a:gd name="adj" fmla="val 1263704"/>
            </a:avLst>
          </a:prstGeom>
          <a:solidFill>
            <a:srgbClr val="BACFDD"/>
          </a:solidFill>
          <a:ln/>
        </p:spPr>
      </p:sp>
      <p:sp>
        <p:nvSpPr>
          <p:cNvPr id="21" name="Shape 15"/>
          <p:cNvSpPr/>
          <p:nvPr/>
        </p:nvSpPr>
        <p:spPr>
          <a:xfrm>
            <a:off x="673953" y="6268403"/>
            <a:ext cx="433268" cy="433268"/>
          </a:xfrm>
          <a:prstGeom prst="roundRect">
            <a:avLst>
              <a:gd name="adj" fmla="val 66675"/>
            </a:avLst>
          </a:prstGeom>
          <a:solidFill>
            <a:srgbClr val="D4E9F7"/>
          </a:solidFill>
          <a:ln w="7620">
            <a:solidFill>
              <a:srgbClr val="BACFDD"/>
            </a:solidFill>
            <a:prstDash val="solid"/>
          </a:ln>
        </p:spPr>
      </p:sp>
      <p:pic>
        <p:nvPicPr>
          <p:cNvPr id="22" name="Image 4" descr="preencoded.png">    </p:cNvPr>
          <p:cNvPicPr>
            <a:picLocks noChangeAspect="1"/>
          </p:cNvPicPr>
          <p:nvPr/>
        </p:nvPicPr>
        <p:blipFill>
          <a:blip r:embed="rId5"/>
          <a:stretch>
            <a:fillRect/>
          </a:stretch>
        </p:blipFill>
        <p:spPr>
          <a:xfrm>
            <a:off x="738485" y="6294953"/>
            <a:ext cx="304086" cy="380047"/>
          </a:xfrm>
          <a:prstGeom prst="rect">
            <a:avLst/>
          </a:prstGeom>
        </p:spPr>
      </p:pic>
      <p:sp>
        <p:nvSpPr>
          <p:cNvPr id="23" name="Text 16"/>
          <p:cNvSpPr/>
          <p:nvPr/>
        </p:nvSpPr>
        <p:spPr>
          <a:xfrm>
            <a:off x="1853565" y="6334601"/>
            <a:ext cx="2534007" cy="316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CBDCs</a:t>
            </a:r>
            <a:endParaRPr lang="en-US" sz="1950" dirty="0"/>
          </a:p>
        </p:txBody>
      </p:sp>
      <p:sp>
        <p:nvSpPr>
          <p:cNvPr id="24" name="Text 17"/>
          <p:cNvSpPr/>
          <p:nvPr/>
        </p:nvSpPr>
        <p:spPr>
          <a:xfrm>
            <a:off x="1853565" y="6766798"/>
            <a:ext cx="6616422" cy="616268"/>
          </a:xfrm>
          <a:prstGeom prst="rect">
            <a:avLst/>
          </a:prstGeom>
          <a:noFill/>
          <a:ln/>
        </p:spPr>
        <p:txBody>
          <a:bodyPr wrap="square" lIns="0" tIns="0" rIns="0" bIns="0" rtlCol="0" anchor="t"/>
          <a:lstStyle/>
          <a:p>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Central Bank Digital Currencies. Potential for instant inter-country payments.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32458"/>
          </a:xfrm>
          <a:prstGeom prst="rect">
            <a:avLst/>
          </a:prstGeom>
        </p:spPr>
      </p:pic>
      <p:sp>
        <p:nvSpPr>
          <p:cNvPr id="3" name="Text 0"/>
          <p:cNvSpPr/>
          <p:nvPr/>
        </p:nvSpPr>
        <p:spPr>
          <a:xfrm>
            <a:off x="723424" y="568404"/>
            <a:ext cx="7697153" cy="1359932"/>
          </a:xfrm>
          <a:prstGeom prst="rect">
            <a:avLst/>
          </a:prstGeom>
          <a:noFill/>
          <a:ln/>
        </p:spPr>
        <p:txBody>
          <a:bodyPr wrap="square" lIns="0" tIns="0" rIns="0" bIns="0" rtlCol="0" anchor="t"/>
          <a:lstStyle/>
          <a:p>
            <a:pPr algn="l" indent="0" marL="0">
              <a:lnSpc>
                <a:spcPts val="5350"/>
              </a:lnSpc>
              <a:buNone/>
            </a:pPr>
            <a:r>
              <a:rPr lang="en-US" sz="4250" b="1" dirty="0">
                <a:solidFill>
                  <a:srgbClr val="2E3C4E"/>
                </a:solidFill>
                <a:latin typeface="Barlow Bold" pitchFamily="34" charset="0"/>
                <a:ea typeface="Barlow Bold" pitchFamily="34" charset="-122"/>
                <a:cs typeface="Barlow Bold" pitchFamily="34" charset="-120"/>
              </a:rPr>
              <a:t>Conclusion: Empowering Global Transactions</a:t>
            </a:r>
            <a:endParaRPr lang="en-US" sz="4250" dirty="0"/>
          </a:p>
        </p:txBody>
      </p:sp>
      <p:sp>
        <p:nvSpPr>
          <p:cNvPr id="4" name="Shape 1"/>
          <p:cNvSpPr/>
          <p:nvPr/>
        </p:nvSpPr>
        <p:spPr>
          <a:xfrm>
            <a:off x="723424" y="2238375"/>
            <a:ext cx="206693" cy="1240155"/>
          </a:xfrm>
          <a:prstGeom prst="roundRect">
            <a:avLst>
              <a:gd name="adj" fmla="val 150012"/>
            </a:avLst>
          </a:prstGeom>
          <a:solidFill>
            <a:srgbClr val="D4E9F7"/>
          </a:solidFill>
          <a:ln w="7620">
            <a:solidFill>
              <a:srgbClr val="BACFDD"/>
            </a:solidFill>
            <a:prstDash val="solid"/>
          </a:ln>
        </p:spPr>
      </p:sp>
      <p:sp>
        <p:nvSpPr>
          <p:cNvPr id="5" name="Text 2"/>
          <p:cNvSpPr/>
          <p:nvPr/>
        </p:nvSpPr>
        <p:spPr>
          <a:xfrm>
            <a:off x="1136809" y="2445068"/>
            <a:ext cx="2719745" cy="339923"/>
          </a:xfrm>
          <a:prstGeom prst="rect">
            <a:avLst/>
          </a:prstGeom>
          <a:noFill/>
          <a:ln/>
        </p:spPr>
        <p:txBody>
          <a:bodyPr wrap="none" lIns="0" tIns="0" rIns="0" bIns="0" rtlCol="0" anchor="t"/>
          <a:lstStyle/>
          <a:p>
            <a:pPr algn="l" indent="0" marL="0">
              <a:lnSpc>
                <a:spcPts val="2650"/>
              </a:lnSpc>
              <a:buNone/>
            </a:pPr>
            <a:r>
              <a:rPr lang="en-US" sz="2100" b="1" dirty="0">
                <a:solidFill>
                  <a:srgbClr val="384653"/>
                </a:solidFill>
                <a:latin typeface="Barlow Bold" pitchFamily="34" charset="0"/>
                <a:ea typeface="Barlow Bold" pitchFamily="34" charset="-122"/>
                <a:cs typeface="Barlow Bold" pitchFamily="34" charset="-120"/>
              </a:rPr>
              <a:t>Informed Decisions</a:t>
            </a:r>
            <a:endParaRPr lang="en-US" sz="2100" dirty="0"/>
          </a:p>
        </p:txBody>
      </p:sp>
      <p:sp>
        <p:nvSpPr>
          <p:cNvPr id="6" name="Text 3"/>
          <p:cNvSpPr/>
          <p:nvPr/>
        </p:nvSpPr>
        <p:spPr>
          <a:xfrm>
            <a:off x="1136809" y="2908935"/>
            <a:ext cx="7283768" cy="330637"/>
          </a:xfrm>
          <a:prstGeom prst="rect">
            <a:avLst/>
          </a:prstGeom>
          <a:noFill/>
          <a:ln/>
        </p:spPr>
        <p:txBody>
          <a:bodyPr wrap="none" lIns="0" tIns="0" rIns="0" bIns="0" rtlCol="0" anchor="t"/>
          <a:lstStyle/>
          <a:p>
            <a:pPr algn="l" indent="0" marL="0">
              <a:lnSpc>
                <a:spcPts val="2600"/>
              </a:lnSpc>
              <a:buNone/>
            </a:pPr>
            <a:r>
              <a:rPr lang="en-US" sz="1600" dirty="0">
                <a:solidFill>
                  <a:srgbClr val="384653"/>
                </a:solidFill>
                <a:latin typeface="Montserrat" pitchFamily="34" charset="0"/>
                <a:ea typeface="Montserrat" pitchFamily="34" charset="-122"/>
                <a:cs typeface="Montserrat" pitchFamily="34" charset="-120"/>
              </a:rPr>
              <a:t>Essential tool for smart financial choices.</a:t>
            </a:r>
            <a:endParaRPr lang="en-US" sz="1600" dirty="0"/>
          </a:p>
        </p:txBody>
      </p:sp>
      <p:sp>
        <p:nvSpPr>
          <p:cNvPr id="7" name="Shape 4"/>
          <p:cNvSpPr/>
          <p:nvPr/>
        </p:nvSpPr>
        <p:spPr>
          <a:xfrm>
            <a:off x="1033462" y="3633549"/>
            <a:ext cx="206693" cy="1240155"/>
          </a:xfrm>
          <a:prstGeom prst="roundRect">
            <a:avLst>
              <a:gd name="adj" fmla="val 150012"/>
            </a:avLst>
          </a:prstGeom>
          <a:solidFill>
            <a:srgbClr val="D4E9F7"/>
          </a:solidFill>
          <a:ln w="7620">
            <a:solidFill>
              <a:srgbClr val="BACFDD"/>
            </a:solidFill>
            <a:prstDash val="solid"/>
          </a:ln>
        </p:spPr>
      </p:sp>
      <p:sp>
        <p:nvSpPr>
          <p:cNvPr id="8" name="Text 5"/>
          <p:cNvSpPr/>
          <p:nvPr/>
        </p:nvSpPr>
        <p:spPr>
          <a:xfrm>
            <a:off x="1446848" y="3840242"/>
            <a:ext cx="2719745" cy="339923"/>
          </a:xfrm>
          <a:prstGeom prst="rect">
            <a:avLst/>
          </a:prstGeom>
          <a:noFill/>
          <a:ln/>
        </p:spPr>
        <p:txBody>
          <a:bodyPr wrap="none" lIns="0" tIns="0" rIns="0" bIns="0" rtlCol="0" anchor="t"/>
          <a:lstStyle/>
          <a:p>
            <a:pPr algn="l" indent="0" marL="0">
              <a:lnSpc>
                <a:spcPts val="2650"/>
              </a:lnSpc>
              <a:buNone/>
            </a:pPr>
            <a:r>
              <a:rPr lang="en-US" sz="2100" b="1" dirty="0">
                <a:solidFill>
                  <a:srgbClr val="384653"/>
                </a:solidFill>
                <a:latin typeface="Barlow Bold" pitchFamily="34" charset="0"/>
                <a:ea typeface="Barlow Bold" pitchFamily="34" charset="-122"/>
                <a:cs typeface="Barlow Bold" pitchFamily="34" charset="-120"/>
              </a:rPr>
              <a:t>Seamless Global Flow</a:t>
            </a:r>
            <a:endParaRPr lang="en-US" sz="2100" dirty="0"/>
          </a:p>
        </p:txBody>
      </p:sp>
      <p:sp>
        <p:nvSpPr>
          <p:cNvPr id="9" name="Text 6"/>
          <p:cNvSpPr/>
          <p:nvPr/>
        </p:nvSpPr>
        <p:spPr>
          <a:xfrm>
            <a:off x="1446848" y="4304109"/>
            <a:ext cx="6973729" cy="330637"/>
          </a:xfrm>
          <a:prstGeom prst="rect">
            <a:avLst/>
          </a:prstGeom>
          <a:noFill/>
          <a:ln/>
        </p:spPr>
        <p:txBody>
          <a:bodyPr wrap="none" lIns="0" tIns="0" rIns="0" bIns="0" rtlCol="0" anchor="t"/>
          <a:lstStyle/>
          <a:p>
            <a:pPr algn="l" indent="0" marL="0">
              <a:lnSpc>
                <a:spcPts val="2600"/>
              </a:lnSpc>
              <a:buNone/>
            </a:pPr>
            <a:r>
              <a:rPr lang="en-US" sz="1600" dirty="0">
                <a:solidFill>
                  <a:srgbClr val="384653"/>
                </a:solidFill>
                <a:latin typeface="Montserrat" pitchFamily="34" charset="0"/>
                <a:ea typeface="Montserrat" pitchFamily="34" charset="-122"/>
                <a:cs typeface="Montserrat" pitchFamily="34" charset="-120"/>
              </a:rPr>
              <a:t>Facilitates worldwide commerce and travel.</a:t>
            </a:r>
            <a:endParaRPr lang="en-US" sz="1600" dirty="0"/>
          </a:p>
        </p:txBody>
      </p:sp>
      <p:sp>
        <p:nvSpPr>
          <p:cNvPr id="10" name="Shape 7"/>
          <p:cNvSpPr/>
          <p:nvPr/>
        </p:nvSpPr>
        <p:spPr>
          <a:xfrm>
            <a:off x="1343501" y="5028724"/>
            <a:ext cx="206693" cy="1240155"/>
          </a:xfrm>
          <a:prstGeom prst="roundRect">
            <a:avLst>
              <a:gd name="adj" fmla="val 150012"/>
            </a:avLst>
          </a:prstGeom>
          <a:solidFill>
            <a:srgbClr val="D4E9F7"/>
          </a:solidFill>
          <a:ln w="7620">
            <a:solidFill>
              <a:srgbClr val="BACFDD"/>
            </a:solidFill>
            <a:prstDash val="solid"/>
          </a:ln>
        </p:spPr>
      </p:sp>
      <p:sp>
        <p:nvSpPr>
          <p:cNvPr id="11" name="Text 8"/>
          <p:cNvSpPr/>
          <p:nvPr/>
        </p:nvSpPr>
        <p:spPr>
          <a:xfrm>
            <a:off x="1756886" y="5235416"/>
            <a:ext cx="2719745" cy="339923"/>
          </a:xfrm>
          <a:prstGeom prst="rect">
            <a:avLst/>
          </a:prstGeom>
          <a:noFill/>
          <a:ln/>
        </p:spPr>
        <p:txBody>
          <a:bodyPr wrap="none" lIns="0" tIns="0" rIns="0" bIns="0" rtlCol="0" anchor="t"/>
          <a:lstStyle/>
          <a:p>
            <a:pPr algn="l" indent="0" marL="0">
              <a:lnSpc>
                <a:spcPts val="2650"/>
              </a:lnSpc>
              <a:buNone/>
            </a:pPr>
            <a:r>
              <a:rPr lang="en-US" sz="2100" b="1" dirty="0">
                <a:solidFill>
                  <a:srgbClr val="384653"/>
                </a:solidFill>
                <a:latin typeface="Barlow Bold" pitchFamily="34" charset="0"/>
                <a:ea typeface="Barlow Bold" pitchFamily="34" charset="-122"/>
                <a:cs typeface="Barlow Bold" pitchFamily="34" charset="-120"/>
              </a:rPr>
              <a:t>Continuous Innovation</a:t>
            </a:r>
            <a:endParaRPr lang="en-US" sz="2100" dirty="0"/>
          </a:p>
        </p:txBody>
      </p:sp>
      <p:sp>
        <p:nvSpPr>
          <p:cNvPr id="12" name="Text 9"/>
          <p:cNvSpPr/>
          <p:nvPr/>
        </p:nvSpPr>
        <p:spPr>
          <a:xfrm>
            <a:off x="1756886" y="5699284"/>
            <a:ext cx="6663690" cy="330637"/>
          </a:xfrm>
          <a:prstGeom prst="rect">
            <a:avLst/>
          </a:prstGeom>
          <a:noFill/>
          <a:ln/>
        </p:spPr>
        <p:txBody>
          <a:bodyPr wrap="none" lIns="0" tIns="0" rIns="0" bIns="0" rtlCol="0" anchor="t"/>
          <a:lstStyle/>
          <a:p>
            <a:pPr algn="l" indent="0" marL="0">
              <a:lnSpc>
                <a:spcPts val="2600"/>
              </a:lnSpc>
              <a:buNone/>
            </a:pPr>
            <a:r>
              <a:rPr lang="en-US" sz="1600" dirty="0">
                <a:solidFill>
                  <a:srgbClr val="384653"/>
                </a:solidFill>
                <a:latin typeface="Montserrat" pitchFamily="34" charset="0"/>
                <a:ea typeface="Montserrat" pitchFamily="34" charset="-122"/>
                <a:cs typeface="Montserrat" pitchFamily="34" charset="-120"/>
              </a:rPr>
              <a:t>Drives greater accuracy and speed.</a:t>
            </a:r>
            <a:endParaRPr lang="en-US" sz="1600" dirty="0"/>
          </a:p>
        </p:txBody>
      </p:sp>
      <p:sp>
        <p:nvSpPr>
          <p:cNvPr id="13" name="Shape 10"/>
          <p:cNvSpPr/>
          <p:nvPr/>
        </p:nvSpPr>
        <p:spPr>
          <a:xfrm>
            <a:off x="1653540" y="6423898"/>
            <a:ext cx="206693" cy="1240155"/>
          </a:xfrm>
          <a:prstGeom prst="roundRect">
            <a:avLst>
              <a:gd name="adj" fmla="val 150012"/>
            </a:avLst>
          </a:prstGeom>
          <a:solidFill>
            <a:srgbClr val="D4E9F7"/>
          </a:solidFill>
          <a:ln w="7620">
            <a:solidFill>
              <a:srgbClr val="BACFDD"/>
            </a:solidFill>
            <a:prstDash val="solid"/>
          </a:ln>
        </p:spPr>
      </p:sp>
      <p:sp>
        <p:nvSpPr>
          <p:cNvPr id="14" name="Text 11"/>
          <p:cNvSpPr/>
          <p:nvPr/>
        </p:nvSpPr>
        <p:spPr>
          <a:xfrm>
            <a:off x="2066925" y="6630591"/>
            <a:ext cx="2719745" cy="339923"/>
          </a:xfrm>
          <a:prstGeom prst="rect">
            <a:avLst/>
          </a:prstGeom>
          <a:noFill/>
          <a:ln/>
        </p:spPr>
        <p:txBody>
          <a:bodyPr wrap="none" lIns="0" tIns="0" rIns="0" bIns="0" rtlCol="0" anchor="t"/>
          <a:lstStyle/>
          <a:p>
            <a:pPr algn="l" indent="0" marL="0">
              <a:lnSpc>
                <a:spcPts val="2650"/>
              </a:lnSpc>
              <a:buNone/>
            </a:pPr>
            <a:r>
              <a:rPr lang="en-US" sz="2100" b="1" dirty="0">
                <a:solidFill>
                  <a:srgbClr val="384653"/>
                </a:solidFill>
                <a:latin typeface="Barlow Bold" pitchFamily="34" charset="0"/>
                <a:ea typeface="Barlow Bold" pitchFamily="34" charset="-122"/>
                <a:cs typeface="Barlow Bold" pitchFamily="34" charset="-120"/>
              </a:rPr>
              <a:t>Connected World</a:t>
            </a:r>
            <a:endParaRPr lang="en-US" sz="2100" dirty="0"/>
          </a:p>
        </p:txBody>
      </p:sp>
      <p:sp>
        <p:nvSpPr>
          <p:cNvPr id="15" name="Text 12"/>
          <p:cNvSpPr/>
          <p:nvPr/>
        </p:nvSpPr>
        <p:spPr>
          <a:xfrm>
            <a:off x="2066925" y="7094458"/>
            <a:ext cx="6353651" cy="330637"/>
          </a:xfrm>
          <a:prstGeom prst="rect">
            <a:avLst/>
          </a:prstGeom>
          <a:noFill/>
          <a:ln/>
        </p:spPr>
        <p:txBody>
          <a:bodyPr wrap="none" lIns="0" tIns="0" rIns="0" bIns="0" rtlCol="0" anchor="t"/>
          <a:lstStyle/>
          <a:p>
            <a:pPr algn="l" indent="0" marL="0">
              <a:lnSpc>
                <a:spcPts val="2600"/>
              </a:lnSpc>
              <a:buNone/>
            </a:pPr>
            <a:r>
              <a:rPr lang="en-US" sz="1600" dirty="0">
                <a:solidFill>
                  <a:srgbClr val="384653"/>
                </a:solidFill>
                <a:latin typeface="Montserrat" pitchFamily="34" charset="0"/>
                <a:ea typeface="Montserrat" pitchFamily="34" charset="-122"/>
                <a:cs typeface="Montserrat" pitchFamily="34" charset="-120"/>
              </a:rPr>
              <a:t>Embrace reliable converters for true global connection.</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43570"/>
          </a:xfrm>
          <a:prstGeom prst="rect">
            <a:avLst/>
          </a:prstGeom>
        </p:spPr>
      </p:pic>
      <p:sp>
        <p:nvSpPr>
          <p:cNvPr id="3" name="Text 0"/>
          <p:cNvSpPr/>
          <p:nvPr/>
        </p:nvSpPr>
        <p:spPr>
          <a:xfrm>
            <a:off x="758309" y="3344823"/>
            <a:ext cx="8183999"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Start Converting Smarter Today!</a:t>
            </a:r>
            <a:endParaRPr lang="en-US" sz="4450" dirty="0"/>
          </a:p>
        </p:txBody>
      </p:sp>
      <p:sp>
        <p:nvSpPr>
          <p:cNvPr id="4" name="Text 1"/>
          <p:cNvSpPr/>
          <p:nvPr/>
        </p:nvSpPr>
        <p:spPr>
          <a:xfrm>
            <a:off x="758309" y="4490680"/>
            <a:ext cx="4190762" cy="714970"/>
          </a:xfrm>
          <a:prstGeom prst="rect">
            <a:avLst/>
          </a:prstGeom>
          <a:noFill/>
          <a:ln/>
        </p:spPr>
        <p:txBody>
          <a:bodyPr wrap="none" lIns="0" tIns="0" rIns="0" bIns="0" rtlCol="0" anchor="t"/>
          <a:lstStyle/>
          <a:p>
            <a:pPr algn="ctr" indent="0" marL="0">
              <a:lnSpc>
                <a:spcPts val="5600"/>
              </a:lnSpc>
              <a:buNone/>
            </a:pPr>
            <a:r>
              <a:rPr lang="en-US" sz="5600" b="1" dirty="0">
                <a:solidFill>
                  <a:srgbClr val="384653"/>
                </a:solidFill>
                <a:latin typeface="Barlow Bold" pitchFamily="34" charset="0"/>
                <a:ea typeface="Barlow Bold" pitchFamily="34" charset="-122"/>
                <a:cs typeface="Barlow Bold" pitchFamily="34" charset="-120"/>
              </a:rPr>
              <a:t>180+</a:t>
            </a:r>
            <a:endParaRPr lang="en-US" sz="5600" dirty="0"/>
          </a:p>
        </p:txBody>
      </p:sp>
      <p:sp>
        <p:nvSpPr>
          <p:cNvPr id="5" name="Text 2"/>
          <p:cNvSpPr/>
          <p:nvPr/>
        </p:nvSpPr>
        <p:spPr>
          <a:xfrm>
            <a:off x="1428274" y="5476280"/>
            <a:ext cx="2850713" cy="356235"/>
          </a:xfrm>
          <a:prstGeom prst="rect">
            <a:avLst/>
          </a:prstGeom>
          <a:noFill/>
          <a:ln/>
        </p:spPr>
        <p:txBody>
          <a:bodyPr wrap="none" lIns="0" tIns="0" rIns="0" bIns="0" rtlCol="0" anchor="t"/>
          <a:lstStyle/>
          <a:p>
            <a:pPr algn="ctr"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Currencies Supported</a:t>
            </a:r>
            <a:endParaRPr lang="en-US" sz="2200" dirty="0"/>
          </a:p>
        </p:txBody>
      </p:sp>
      <p:sp>
        <p:nvSpPr>
          <p:cNvPr id="6" name="Text 3"/>
          <p:cNvSpPr/>
          <p:nvPr/>
        </p:nvSpPr>
        <p:spPr>
          <a:xfrm>
            <a:off x="758309" y="5962412"/>
            <a:ext cx="4190762" cy="693420"/>
          </a:xfrm>
          <a:prstGeom prst="rect">
            <a:avLst/>
          </a:prstGeom>
          <a:noFill/>
          <a:ln/>
        </p:spPr>
        <p:txBody>
          <a:bodyPr wrap="squar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Convert between virtually any major or minor currency.</a:t>
            </a:r>
            <a:endParaRPr lang="en-US" sz="1700" dirty="0"/>
          </a:p>
        </p:txBody>
      </p:sp>
      <p:sp>
        <p:nvSpPr>
          <p:cNvPr id="7" name="Text 4"/>
          <p:cNvSpPr/>
          <p:nvPr/>
        </p:nvSpPr>
        <p:spPr>
          <a:xfrm>
            <a:off x="5219819" y="4490680"/>
            <a:ext cx="4190762" cy="714970"/>
          </a:xfrm>
          <a:prstGeom prst="rect">
            <a:avLst/>
          </a:prstGeom>
          <a:noFill/>
          <a:ln/>
        </p:spPr>
        <p:txBody>
          <a:bodyPr wrap="none" lIns="0" tIns="0" rIns="0" bIns="0" rtlCol="0" anchor="t"/>
          <a:lstStyle/>
          <a:p>
            <a:pPr algn="ctr" indent="0" marL="0">
              <a:lnSpc>
                <a:spcPts val="5600"/>
              </a:lnSpc>
              <a:buNone/>
            </a:pPr>
            <a:r>
              <a:rPr lang="en-US" sz="5600" b="1" dirty="0">
                <a:solidFill>
                  <a:srgbClr val="384653"/>
                </a:solidFill>
                <a:latin typeface="Barlow Bold" pitchFamily="34" charset="0"/>
                <a:ea typeface="Barlow Bold" pitchFamily="34" charset="-122"/>
                <a:cs typeface="Barlow Bold" pitchFamily="34" charset="-120"/>
              </a:rPr>
              <a:t>50M+</a:t>
            </a:r>
            <a:endParaRPr lang="en-US" sz="5600" dirty="0"/>
          </a:p>
        </p:txBody>
      </p:sp>
      <p:sp>
        <p:nvSpPr>
          <p:cNvPr id="8" name="Text 5"/>
          <p:cNvSpPr/>
          <p:nvPr/>
        </p:nvSpPr>
        <p:spPr>
          <a:xfrm>
            <a:off x="5889784" y="5476280"/>
            <a:ext cx="2850713" cy="356235"/>
          </a:xfrm>
          <a:prstGeom prst="rect">
            <a:avLst/>
          </a:prstGeom>
          <a:noFill/>
          <a:ln/>
        </p:spPr>
        <p:txBody>
          <a:bodyPr wrap="none" lIns="0" tIns="0" rIns="0" bIns="0" rtlCol="0" anchor="t"/>
          <a:lstStyle/>
          <a:p>
            <a:pPr algn="ctr"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Users Worldwide</a:t>
            </a:r>
            <a:endParaRPr lang="en-US" sz="2200" dirty="0"/>
          </a:p>
        </p:txBody>
      </p:sp>
      <p:sp>
        <p:nvSpPr>
          <p:cNvPr id="9" name="Text 6"/>
          <p:cNvSpPr/>
          <p:nvPr/>
        </p:nvSpPr>
        <p:spPr>
          <a:xfrm>
            <a:off x="5219819" y="5962412"/>
            <a:ext cx="4190762" cy="693420"/>
          </a:xfrm>
          <a:prstGeom prst="rect">
            <a:avLst/>
          </a:prstGeom>
          <a:noFill/>
          <a:ln/>
        </p:spPr>
        <p:txBody>
          <a:bodyPr wrap="squar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Trusted by millions for accurate, real-time conversions.</a:t>
            </a:r>
            <a:endParaRPr lang="en-US" sz="1700" dirty="0"/>
          </a:p>
        </p:txBody>
      </p:sp>
      <p:sp>
        <p:nvSpPr>
          <p:cNvPr id="10" name="Text 7"/>
          <p:cNvSpPr/>
          <p:nvPr/>
        </p:nvSpPr>
        <p:spPr>
          <a:xfrm>
            <a:off x="9681329" y="4490680"/>
            <a:ext cx="4190762" cy="714970"/>
          </a:xfrm>
          <a:prstGeom prst="rect">
            <a:avLst/>
          </a:prstGeom>
          <a:noFill/>
          <a:ln/>
        </p:spPr>
        <p:txBody>
          <a:bodyPr wrap="none" lIns="0" tIns="0" rIns="0" bIns="0" rtlCol="0" anchor="t"/>
          <a:lstStyle/>
          <a:p>
            <a:pPr algn="ctr" indent="0" marL="0">
              <a:lnSpc>
                <a:spcPts val="5600"/>
              </a:lnSpc>
              <a:buNone/>
            </a:pPr>
            <a:r>
              <a:rPr lang="en-US" sz="5600" b="1" dirty="0">
                <a:solidFill>
                  <a:srgbClr val="384653"/>
                </a:solidFill>
                <a:latin typeface="Barlow Bold" pitchFamily="34" charset="0"/>
                <a:ea typeface="Barlow Bold" pitchFamily="34" charset="-122"/>
                <a:cs typeface="Barlow Bold" pitchFamily="34" charset="-120"/>
              </a:rPr>
              <a:t>&lt;1s</a:t>
            </a:r>
            <a:endParaRPr lang="en-US" sz="5600" dirty="0"/>
          </a:p>
        </p:txBody>
      </p:sp>
      <p:sp>
        <p:nvSpPr>
          <p:cNvPr id="11" name="Text 8"/>
          <p:cNvSpPr/>
          <p:nvPr/>
        </p:nvSpPr>
        <p:spPr>
          <a:xfrm>
            <a:off x="10260925" y="5476280"/>
            <a:ext cx="3031450" cy="356235"/>
          </a:xfrm>
          <a:prstGeom prst="rect">
            <a:avLst/>
          </a:prstGeom>
          <a:noFill/>
          <a:ln/>
        </p:spPr>
        <p:txBody>
          <a:bodyPr wrap="none" lIns="0" tIns="0" rIns="0" bIns="0" rtlCol="0" anchor="t"/>
          <a:lstStyle/>
          <a:p>
            <a:pPr algn="ctr"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Average Response Time</a:t>
            </a:r>
            <a:endParaRPr lang="en-US" sz="2200" dirty="0"/>
          </a:p>
        </p:txBody>
      </p:sp>
      <p:sp>
        <p:nvSpPr>
          <p:cNvPr id="12" name="Text 9"/>
          <p:cNvSpPr/>
          <p:nvPr/>
        </p:nvSpPr>
        <p:spPr>
          <a:xfrm>
            <a:off x="9681329" y="5962412"/>
            <a:ext cx="4190762" cy="693420"/>
          </a:xfrm>
          <a:prstGeom prst="rect">
            <a:avLst/>
          </a:prstGeom>
          <a:noFill/>
          <a:ln/>
        </p:spPr>
        <p:txBody>
          <a:bodyPr wrap="squar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Get your conversion results almost instantly.</a:t>
            </a:r>
            <a:endParaRPr lang="en-US" sz="1700" dirty="0"/>
          </a:p>
        </p:txBody>
      </p:sp>
      <p:sp>
        <p:nvSpPr>
          <p:cNvPr id="13" name="Text 10"/>
          <p:cNvSpPr/>
          <p:nvPr/>
        </p:nvSpPr>
        <p:spPr>
          <a:xfrm>
            <a:off x="758309" y="6899553"/>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Ready to experience effortless global finance? Our currency converter empowers you. It provides instant, accurate conversions. Join millions who trust our service daily.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2025-06-13T13:04:26Z</dcterms:created>
  <dcterms:modified xsi:type="dcterms:W3CDTF">2025-06-13T13:04:26Z</dcterms:modified>
</cp:coreProperties>
</file>